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358" r:id="rId3"/>
    <p:sldId id="359" r:id="rId4"/>
    <p:sldId id="360" r:id="rId5"/>
    <p:sldId id="361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95" r:id="rId26"/>
    <p:sldId id="396" r:id="rId27"/>
    <p:sldId id="397" r:id="rId28"/>
    <p:sldId id="398" r:id="rId29"/>
    <p:sldId id="399" r:id="rId30"/>
    <p:sldId id="400" r:id="rId31"/>
    <p:sldId id="401" r:id="rId32"/>
    <p:sldId id="409" r:id="rId33"/>
    <p:sldId id="410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411" r:id="rId56"/>
    <p:sldId id="424" r:id="rId57"/>
    <p:sldId id="413" r:id="rId58"/>
    <p:sldId id="414" r:id="rId59"/>
    <p:sldId id="415" r:id="rId60"/>
    <p:sldId id="416" r:id="rId61"/>
    <p:sldId id="417" r:id="rId62"/>
    <p:sldId id="418" r:id="rId63"/>
    <p:sldId id="419" r:id="rId64"/>
    <p:sldId id="420" r:id="rId65"/>
    <p:sldId id="421" r:id="rId66"/>
    <p:sldId id="422" r:id="rId67"/>
    <p:sldId id="423" r:id="rId6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251673D-1BD5-4C1C-A773-8B52ADC87EF0}">
          <p14:sldIdLst>
            <p14:sldId id="25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95"/>
            <p14:sldId id="396"/>
            <p14:sldId id="397"/>
            <p14:sldId id="398"/>
            <p14:sldId id="399"/>
            <p14:sldId id="400"/>
            <p14:sldId id="401"/>
            <p14:sldId id="409"/>
            <p14:sldId id="410"/>
            <p14:sldId id="402"/>
            <p14:sldId id="403"/>
            <p14:sldId id="404"/>
            <p14:sldId id="405"/>
            <p14:sldId id="406"/>
            <p14:sldId id="407"/>
            <p14:sldId id="408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411"/>
            <p14:sldId id="424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B58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754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BB08-3E43-4407-89EB-5C767B6E9C89}" type="datetimeFigureOut">
              <a:rPr lang="uk-UA" smtClean="0"/>
              <a:t>17.04.2024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39448-0C3E-42FD-AA20-A8151A79FB0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27946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39448-0C3E-42FD-AA20-A8151A79FB0D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3192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B792FA-4CD1-43EC-8C6A-9ACEA403F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FE6488-D094-4CF9-AC76-9691F6EBA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5D1FB-40FB-4F8B-95F7-CD7D11F3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5FA82F-3367-407C-A78E-B91CECD0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667580-0969-4DCC-8C70-57EF15C8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2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1CFC1-EC7D-456E-A7FE-A268D3EC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84193D-2BC9-4C8F-BF87-95BB8F207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D9A51-5C74-4FD8-BC7E-F511119C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F1E9B9-577A-4788-AA8C-7FE8E8D6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FA4A6B-8780-4473-A6FB-3504C204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91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5CF2B1-A946-4D76-AD66-EE93B11BF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65F272-4972-4F0F-91D9-CA302DDC6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9FE06C-A9B9-4B3A-AB47-83C2C167B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A25E1D-D0A1-423D-BA35-EC250EFC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21386A-F067-4EE5-AAE2-BEC05BA6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88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BB600C-FBA6-4A10-AF11-D124F320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1658C-3525-4E72-B8B9-0827C6367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E965E7-F516-48E2-9FD7-DD82FFCE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18CE6F-7323-48AD-8B4C-863CD398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371FF7-EADB-4541-92C7-692E081C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0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761F5-C045-4682-9F0F-12ABD79A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52EE54-31BC-4163-A702-9E6D696B8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946EF0-1C9C-4F55-912E-D750EAF59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1D79D7-6583-47CB-8DA8-915221C8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D7001A-4009-482F-B89D-9F8C2F86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94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80C9B-F614-4CD0-9821-9A7AD06C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60C5B9-5D9B-4235-985A-A2B6A8C09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23122F-47B1-46B5-A5CB-E105BC6D7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1A35C4-42F2-485E-B663-31FBBE55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38A644-07AC-48A0-A54C-7BB739D9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8EC37C-4E06-4F37-95E0-2807F3BC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25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74E13-CE24-4FE8-BAA9-DD45FDE1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AA01F2-CCF0-48C8-9E46-2195419B3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BA27FC-F68E-427D-898C-4967ABE41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CBDE1E-3871-4BD6-9A45-68174EE91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88D7A51-D942-481E-87A1-3712AD3B12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FAAF695-A901-4515-938B-62F45585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50B1641-E824-4174-9A11-CE4844F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A55D279-F28B-42E9-B77D-9D3565C0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6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BD8FB-D5CD-4C0C-B1C8-E6F7B6E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3A5B80-3602-4693-A4EB-C8B8CAEC4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557CE3-B615-468C-88FD-70132ADD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8C4D1A2-B0E2-4DD2-89AD-9186036B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86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CA420D8-1B9D-47CF-A39B-BED44131F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62B9885-754E-4332-8F8E-C3E54368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69BF2-EA99-45C0-B242-BA41AB5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38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6B7C3-B5F0-46E7-8FF7-A133F3F9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6B1C62-78FF-45C4-A4B3-34589A7D8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CEF461-BF91-49F3-B354-016332DC0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AB141B-9670-4C21-8335-7715A5DC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D990B3-84F4-428A-859B-A363C830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5B95FF-78DB-48C2-84B4-9D6846EE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86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413616-8036-404C-99E4-A7F5E3C6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BDBFCAA-6646-4519-B492-A5E3A01C2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180CF1-AD70-4FA1-B7BD-300728B13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2BD365A-5755-4A0F-8FC5-15CC6F55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B1F810-688C-410C-BC24-830B0AF2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9E8378-46FE-4E3D-86FD-D6CFF99F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07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93F78-56C7-4C2D-B624-DB38497A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A1F43B-301B-4506-B5A0-F4A55F8BA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6CCC5C-83CE-4DD8-A169-2A25E31A4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94769-279B-4F56-A258-1626BE02FB52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04AAAF-C51E-4D0C-98B2-E7205DA7E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4A6EDF-DFAA-44B5-A1A4-ED3ED3283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27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ru.cppreference.com/w/cpp/error/excep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57E4A-D881-4CCA-AA6B-FD06D32CA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619058"/>
          </a:xfrm>
        </p:spPr>
        <p:txBody>
          <a:bodyPr>
            <a:normAutofit/>
          </a:bodyPr>
          <a:lstStyle/>
          <a:p>
            <a:r>
              <a:rPr lang="ru-RU" b="1" dirty="0" err="1"/>
              <a:t>Винятки</a:t>
            </a:r>
            <a:r>
              <a:rPr lang="ru-RU" b="1" dirty="0"/>
              <a:t>. </a:t>
            </a:r>
            <a:r>
              <a:rPr lang="ru-RU" b="1" dirty="0" err="1"/>
              <a:t>Навіщо</a:t>
            </a:r>
            <a:r>
              <a:rPr lang="ru-RU" b="1" dirty="0"/>
              <a:t> вони </a:t>
            </a:r>
            <a:r>
              <a:rPr lang="ru-RU" b="1" dirty="0" err="1"/>
              <a:t>потрібні</a:t>
            </a:r>
            <a:r>
              <a:rPr lang="ru-RU" b="1" dirty="0"/>
              <a:t>?</a:t>
            </a:r>
            <a:endParaRPr lang="uk-UA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87C11C-4A3E-4539-A6E1-9F6DC07AA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741420"/>
            <a:ext cx="12192000" cy="1655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_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EDB99-D1C5-4BF5-BE30-A94CA8DE3686}"/>
              </a:ext>
            </a:extLst>
          </p:cNvPr>
          <p:cNvSpPr txBox="1"/>
          <p:nvPr/>
        </p:nvSpPr>
        <p:spPr>
          <a:xfrm>
            <a:off x="8218966" y="5899493"/>
            <a:ext cx="356190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uk-UA" sz="2200" dirty="0"/>
              <a:t>Викладач: Верещагін О.О.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182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Пошук винятків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Кожен</a:t>
            </a:r>
            <a:r>
              <a:rPr lang="ru-RU" sz="1800" b="1" dirty="0">
                <a:highlight>
                  <a:srgbClr val="00FF00"/>
                </a:highlight>
              </a:rPr>
              <a:t> з </a:t>
            </a:r>
            <a:r>
              <a:rPr lang="ru-RU" sz="1800" b="1" dirty="0" err="1">
                <a:highlight>
                  <a:srgbClr val="00FF00"/>
                </a:highlight>
              </a:rPr>
              <a:t>цих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рядків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сигналізує</a:t>
            </a:r>
            <a:r>
              <a:rPr lang="ru-RU" sz="1800" b="1" dirty="0">
                <a:highlight>
                  <a:srgbClr val="00FF00"/>
                </a:highlight>
              </a:rPr>
              <a:t> про те, </a:t>
            </a:r>
            <a:r>
              <a:rPr lang="ru-RU" sz="1800" b="1" dirty="0" err="1">
                <a:highlight>
                  <a:srgbClr val="00FF00"/>
                </a:highlight>
              </a:rPr>
              <a:t>що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виникла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якась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помилка</a:t>
            </a:r>
            <a:r>
              <a:rPr lang="ru-RU" sz="1800" b="1" dirty="0">
                <a:highlight>
                  <a:srgbClr val="00FF00"/>
                </a:highlight>
              </a:rPr>
              <a:t>, яку </a:t>
            </a:r>
            <a:r>
              <a:rPr lang="ru-RU" sz="1800" b="1" dirty="0" err="1">
                <a:highlight>
                  <a:srgbClr val="00FF00"/>
                </a:highlight>
              </a:rPr>
              <a:t>потрібно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обробити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Генерація винятків — це лише одна частина процесу обробки винятків. Повернемося до нашої аналогії з баскетболом: як тільки просвистів арбітр, що відбувається далі? Гравці зупиняються, і гра тимчасово припиняється. Звичайний хід гри порушений.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мові </a:t>
            </a:r>
            <a:r>
              <a:rPr lang="en-US" sz="1800" dirty="0"/>
              <a:t>C++ </a:t>
            </a:r>
            <a:r>
              <a:rPr lang="uk-UA" sz="1800" dirty="0"/>
              <a:t>ми використовуємо ключове слово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sz="1800" dirty="0"/>
              <a:t> </a:t>
            </a:r>
            <a:r>
              <a:rPr lang="uk-UA" sz="1800" dirty="0"/>
              <a:t>для визначення блоку </a:t>
            </a:r>
            <a:r>
              <a:rPr lang="uk-UA" sz="1800" dirty="0" err="1"/>
              <a:t>стейтментів</a:t>
            </a:r>
            <a:r>
              <a:rPr lang="uk-UA" sz="1800" dirty="0"/>
              <a:t> (так званого «блоку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sz="1800" dirty="0"/>
              <a:t>»). </a:t>
            </a:r>
            <a:r>
              <a:rPr lang="uk-UA" sz="1800" b="1" dirty="0">
                <a:highlight>
                  <a:srgbClr val="00FF00"/>
                </a:highlight>
              </a:rPr>
              <a:t>Блок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try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діє як спостерігач в пошуках винятків, які були викинуті будь-яким з операторів в цьому ж блоці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try</a:t>
            </a:r>
            <a:r>
              <a:rPr lang="en-US" sz="1800" dirty="0"/>
              <a:t>, </a:t>
            </a:r>
            <a:r>
              <a:rPr lang="uk-UA" sz="1800" dirty="0"/>
              <a:t>наприклад: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8F506-DB7C-497E-B96B-D21D32423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02" y="4624442"/>
            <a:ext cx="8812194" cy="223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83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Обробка винятків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Зверніть увагу, блок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sz="1800" dirty="0"/>
              <a:t> </a:t>
            </a:r>
            <a:r>
              <a:rPr lang="uk-UA" sz="1800" dirty="0"/>
              <a:t>не визначає, як ми оброблятимемо виняток. Він просто повідомляє компілятору: «</a:t>
            </a:r>
            <a:r>
              <a:rPr lang="uk-UA" sz="1800" b="1" dirty="0">
                <a:highlight>
                  <a:srgbClr val="00FFFF"/>
                </a:highlight>
              </a:rPr>
              <a:t>Ей, якщо будь-який зі </a:t>
            </a:r>
            <a:r>
              <a:rPr lang="uk-UA" sz="1800" b="1" dirty="0" err="1">
                <a:highlight>
                  <a:srgbClr val="00FFFF"/>
                </a:highlight>
              </a:rPr>
              <a:t>стейтментів</a:t>
            </a:r>
            <a:r>
              <a:rPr lang="uk-UA" sz="1800" b="1" dirty="0">
                <a:highlight>
                  <a:srgbClr val="00FFFF"/>
                </a:highlight>
              </a:rPr>
              <a:t> всередині цього блоку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try</a:t>
            </a:r>
            <a:r>
              <a:rPr lang="en-US" sz="1800" b="1" dirty="0">
                <a:highlight>
                  <a:srgbClr val="00FFFF"/>
                </a:highlight>
              </a:rPr>
              <a:t> </a:t>
            </a:r>
            <a:r>
              <a:rPr lang="uk-UA" sz="1800" b="1" dirty="0">
                <a:highlight>
                  <a:srgbClr val="00FFFF"/>
                </a:highlight>
              </a:rPr>
              <a:t>згенерує виняток — злови його!</a:t>
            </a:r>
            <a:r>
              <a:rPr lang="uk-UA" sz="1800" dirty="0"/>
              <a:t>».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Поки</a:t>
            </a:r>
            <a:r>
              <a:rPr lang="ru-RU" sz="1800" dirty="0"/>
              <a:t> </a:t>
            </a:r>
            <a:r>
              <a:rPr lang="ru-RU" sz="1800" dirty="0" err="1"/>
              <a:t>арбітр</a:t>
            </a:r>
            <a:r>
              <a:rPr lang="ru-RU" sz="1800" dirty="0"/>
              <a:t> не </a:t>
            </a:r>
            <a:r>
              <a:rPr lang="ru-RU" sz="1800" dirty="0" err="1"/>
              <a:t>оголосить</a:t>
            </a:r>
            <a:r>
              <a:rPr lang="ru-RU" sz="1800" dirty="0"/>
              <a:t> </a:t>
            </a:r>
            <a:r>
              <a:rPr lang="ru-RU" sz="1800" dirty="0" err="1"/>
              <a:t>штрафний</a:t>
            </a:r>
            <a:r>
              <a:rPr lang="ru-RU" sz="1800" dirty="0"/>
              <a:t> кидок, і </a:t>
            </a:r>
            <a:r>
              <a:rPr lang="ru-RU" sz="1800" dirty="0" err="1"/>
              <a:t>поки</a:t>
            </a:r>
            <a:r>
              <a:rPr lang="ru-RU" sz="1800" dirty="0"/>
              <a:t> </a:t>
            </a:r>
            <a:r>
              <a:rPr lang="ru-RU" sz="1800" dirty="0" err="1"/>
              <a:t>цей</a:t>
            </a:r>
            <a:r>
              <a:rPr lang="ru-RU" sz="1800" dirty="0"/>
              <a:t> </a:t>
            </a:r>
            <a:r>
              <a:rPr lang="ru-RU" sz="1800" dirty="0" err="1"/>
              <a:t>штрафний</a:t>
            </a:r>
            <a:r>
              <a:rPr lang="ru-RU" sz="1800" dirty="0"/>
              <a:t> кидок не буде </a:t>
            </a:r>
            <a:r>
              <a:rPr lang="ru-RU" sz="1800" dirty="0" err="1"/>
              <a:t>виконано</a:t>
            </a:r>
            <a:r>
              <a:rPr lang="ru-RU" sz="1800" dirty="0"/>
              <a:t>, </a:t>
            </a:r>
            <a:r>
              <a:rPr lang="ru-RU" sz="1800" dirty="0" err="1"/>
              <a:t>гра</a:t>
            </a:r>
            <a:r>
              <a:rPr lang="ru-RU" sz="1800" dirty="0"/>
              <a:t> не </a:t>
            </a:r>
            <a:r>
              <a:rPr lang="ru-RU" sz="1800" dirty="0" err="1"/>
              <a:t>відновиться</a:t>
            </a:r>
            <a:r>
              <a:rPr lang="ru-RU" sz="1800" dirty="0"/>
              <a:t>. </a:t>
            </a:r>
            <a:r>
              <a:rPr lang="ru-RU" sz="1800" dirty="0" err="1"/>
              <a:t>Іншими</a:t>
            </a:r>
            <a:r>
              <a:rPr lang="ru-RU" sz="1800" dirty="0"/>
              <a:t> словами, </a:t>
            </a:r>
            <a:r>
              <a:rPr lang="ru-RU" sz="1800" b="1" dirty="0" err="1"/>
              <a:t>штрафний</a:t>
            </a:r>
            <a:r>
              <a:rPr lang="ru-RU" sz="1800" b="1" dirty="0"/>
              <a:t> кидок повинен бути “</a:t>
            </a:r>
            <a:r>
              <a:rPr lang="ru-RU" sz="1800" b="1" dirty="0" err="1"/>
              <a:t>оброблений</a:t>
            </a:r>
            <a:r>
              <a:rPr lang="ru-RU" sz="1800" b="1" dirty="0"/>
              <a:t>” до </a:t>
            </a:r>
            <a:r>
              <a:rPr lang="ru-RU" sz="1800" b="1" dirty="0" err="1"/>
              <a:t>відновлення</a:t>
            </a:r>
            <a:r>
              <a:rPr lang="ru-RU" sz="1800" b="1" dirty="0"/>
              <a:t> </a:t>
            </a:r>
            <a:r>
              <a:rPr lang="ru-RU" sz="1800" b="1" dirty="0" err="1"/>
              <a:t>гри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Фактично</a:t>
            </a:r>
            <a:r>
              <a:rPr lang="ru-RU" sz="1800" dirty="0"/>
              <a:t>, </a:t>
            </a:r>
            <a:r>
              <a:rPr lang="ru-RU" sz="1800" b="1" dirty="0" err="1">
                <a:highlight>
                  <a:srgbClr val="00FF00"/>
                </a:highlight>
              </a:rPr>
              <a:t>обробка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винятків</a:t>
            </a:r>
            <a:r>
              <a:rPr lang="ru-RU" sz="1800" b="1" dirty="0">
                <a:highlight>
                  <a:srgbClr val="00FF00"/>
                </a:highlight>
              </a:rPr>
              <a:t> — </a:t>
            </a:r>
            <a:r>
              <a:rPr lang="ru-RU" sz="1800" b="1" dirty="0" err="1">
                <a:highlight>
                  <a:srgbClr val="00FF00"/>
                </a:highlight>
              </a:rPr>
              <a:t>це</a:t>
            </a:r>
            <a:r>
              <a:rPr lang="ru-RU" sz="1800" b="1" dirty="0">
                <a:highlight>
                  <a:srgbClr val="00FF00"/>
                </a:highlight>
              </a:rPr>
              <a:t> робота блоку(</a:t>
            </a:r>
            <a:r>
              <a:rPr lang="ru-RU" sz="1800" b="1" dirty="0" err="1">
                <a:highlight>
                  <a:srgbClr val="00FF00"/>
                </a:highlight>
              </a:rPr>
              <a:t>ів</a:t>
            </a:r>
            <a:r>
              <a:rPr lang="ru-RU" sz="1800" b="1" dirty="0">
                <a:highlight>
                  <a:srgbClr val="00FF00"/>
                </a:highlight>
              </a:rPr>
              <a:t>) </a:t>
            </a:r>
            <a:r>
              <a:rPr lang="ru-RU" sz="1800" b="1" dirty="0" err="1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catch</a:t>
            </a:r>
            <a:r>
              <a:rPr lang="ru-RU" sz="1800" dirty="0"/>
              <a:t>. </a:t>
            </a:r>
            <a:r>
              <a:rPr lang="ru-RU" sz="1800" dirty="0" err="1"/>
              <a:t>Ключове</a:t>
            </a:r>
            <a:r>
              <a:rPr lang="ru-RU" sz="1800" dirty="0"/>
              <a:t> слово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ru-RU" sz="1800" dirty="0"/>
              <a:t> </a:t>
            </a:r>
            <a:r>
              <a:rPr lang="ru-RU" sz="1800" dirty="0" err="1"/>
              <a:t>використовується</a:t>
            </a:r>
            <a:r>
              <a:rPr lang="ru-RU" sz="1800" dirty="0"/>
              <a:t> для </a:t>
            </a:r>
            <a:r>
              <a:rPr lang="ru-RU" sz="1800" dirty="0" err="1"/>
              <a:t>визначення</a:t>
            </a:r>
            <a:r>
              <a:rPr lang="ru-RU" sz="1800" dirty="0"/>
              <a:t> блоку коду (так званого «блоку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ru-RU" sz="1800" dirty="0"/>
              <a:t>»),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обробляє</a:t>
            </a:r>
            <a:r>
              <a:rPr lang="ru-RU" sz="1800" dirty="0"/>
              <a:t> </a:t>
            </a:r>
            <a:r>
              <a:rPr lang="ru-RU" sz="1800" dirty="0" err="1"/>
              <a:t>винятки</a:t>
            </a:r>
            <a:r>
              <a:rPr lang="ru-RU" sz="1800" dirty="0"/>
              <a:t> </a:t>
            </a:r>
            <a:r>
              <a:rPr lang="ru-RU" sz="1800" dirty="0" err="1"/>
              <a:t>певного</a:t>
            </a:r>
            <a:r>
              <a:rPr lang="ru-RU" sz="1800" dirty="0"/>
              <a:t> типу </a:t>
            </a:r>
            <a:r>
              <a:rPr lang="ru-RU" sz="1800" dirty="0" err="1"/>
              <a:t>даних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Ось приклад блоку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ru-RU" sz="1800" dirty="0"/>
              <a:t>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обробляє</a:t>
            </a:r>
            <a:r>
              <a:rPr lang="ru-RU" sz="1800" dirty="0"/>
              <a:t> (ловить) </a:t>
            </a:r>
            <a:r>
              <a:rPr lang="ru-RU" sz="1800" dirty="0" err="1"/>
              <a:t>винятки</a:t>
            </a:r>
            <a:r>
              <a:rPr lang="ru-RU" sz="1800" dirty="0"/>
              <a:t> типу </a:t>
            </a:r>
            <a:r>
              <a:rPr lang="ru-RU" sz="1800" dirty="0" err="1"/>
              <a:t>int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951E0-C802-4869-BCE0-D1B2EEB74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37" y="4942733"/>
            <a:ext cx="7654726" cy="19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9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Обробка винятків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Блоки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 </a:t>
            </a:r>
            <a:r>
              <a:rPr lang="uk-UA" sz="1800" dirty="0"/>
              <a:t>працюють разом. </a:t>
            </a:r>
            <a:r>
              <a:rPr lang="uk-UA" sz="1800" b="1" dirty="0">
                <a:highlight>
                  <a:srgbClr val="00FF00"/>
                </a:highlight>
              </a:rPr>
              <a:t>Блок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try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виявляє будь-які винятки, які були викинуті в ньому, і направляє їх до </a:t>
            </a:r>
            <a:r>
              <a:rPr lang="uk-UA" sz="1800" b="1" dirty="0">
                <a:highlight>
                  <a:srgbClr val="FFFF00"/>
                </a:highlight>
              </a:rPr>
              <a:t>відповідного блоку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catch</a:t>
            </a:r>
            <a:r>
              <a:rPr lang="en-US" sz="1800" b="1" dirty="0">
                <a:highlight>
                  <a:srgbClr val="FFFF00"/>
                </a:highlight>
              </a:rPr>
              <a:t> </a:t>
            </a:r>
            <a:r>
              <a:rPr lang="uk-UA" sz="1800" b="1" dirty="0">
                <a:highlight>
                  <a:srgbClr val="FFFF00"/>
                </a:highlight>
              </a:rPr>
              <a:t>для обробки</a:t>
            </a:r>
            <a:r>
              <a:rPr lang="uk-UA" sz="1800" dirty="0"/>
              <a:t>. Блок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sz="1800" dirty="0"/>
              <a:t> </a:t>
            </a:r>
            <a:r>
              <a:rPr lang="uk-UA" sz="1800" dirty="0"/>
              <a:t>повинен мати, принаймні, один блок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, </a:t>
            </a:r>
            <a:r>
              <a:rPr lang="uk-UA" sz="1800" dirty="0"/>
              <a:t>який знаходиться відразу ж за ним, але також </a:t>
            </a:r>
            <a:r>
              <a:rPr lang="uk-UA" sz="1800" b="1" dirty="0">
                <a:highlight>
                  <a:srgbClr val="FFFF00"/>
                </a:highlight>
              </a:rPr>
              <a:t>може мати і кілька блоків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catch</a:t>
            </a:r>
            <a:r>
              <a:rPr lang="en-US" sz="1800" dirty="0"/>
              <a:t>, </a:t>
            </a:r>
            <a:r>
              <a:rPr lang="uk-UA" sz="1800" dirty="0"/>
              <a:t>розміщених послідовно (один за одним).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 тільки виняток було спіймано блоком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sz="1800" dirty="0"/>
              <a:t> </a:t>
            </a:r>
            <a:r>
              <a:rPr lang="uk-UA" sz="1800" dirty="0"/>
              <a:t>і направлено в блок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 </a:t>
            </a:r>
            <a:r>
              <a:rPr lang="uk-UA" sz="1800" dirty="0"/>
              <a:t>для обробки, він вважається обробленим (після виконання коду блоку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), </a:t>
            </a:r>
            <a:r>
              <a:rPr lang="uk-UA" sz="1800" dirty="0"/>
              <a:t>і програма відновлює своє виконання.</a:t>
            </a:r>
          </a:p>
        </p:txBody>
      </p:sp>
    </p:spTree>
    <p:extLst>
      <p:ext uri="{BB962C8B-B14F-4D97-AF65-F5344CB8AC3E}">
        <p14:creationId xmlns:p14="http://schemas.microsoft.com/office/powerpoint/2010/main" val="2887049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Обробка винятків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Параметри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catch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працюють так само, як і параметри функції</a:t>
            </a:r>
            <a:r>
              <a:rPr lang="uk-UA" sz="1800" dirty="0"/>
              <a:t>, причому </a:t>
            </a:r>
            <a:r>
              <a:rPr lang="uk-UA" sz="1800" b="1" dirty="0">
                <a:highlight>
                  <a:srgbClr val="FFFF00"/>
                </a:highlight>
              </a:rPr>
              <a:t>параметри одного блоку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catch</a:t>
            </a:r>
            <a:r>
              <a:rPr lang="en-US" sz="1800" b="1" dirty="0">
                <a:highlight>
                  <a:srgbClr val="FFFF00"/>
                </a:highlight>
              </a:rPr>
              <a:t> </a:t>
            </a:r>
            <a:r>
              <a:rPr lang="uk-UA" sz="1800" b="1" dirty="0">
                <a:highlight>
                  <a:srgbClr val="FFFF00"/>
                </a:highlight>
              </a:rPr>
              <a:t>можуть бути доступні і в іншому блоці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catch</a:t>
            </a:r>
            <a:r>
              <a:rPr lang="en-US" sz="1800" b="1" dirty="0">
                <a:highlight>
                  <a:srgbClr val="FFFF00"/>
                </a:highlight>
              </a:rPr>
              <a:t> (</a:t>
            </a:r>
            <a:r>
              <a:rPr lang="uk-UA" sz="1800" b="1" dirty="0">
                <a:highlight>
                  <a:srgbClr val="FFFF00"/>
                </a:highlight>
              </a:rPr>
              <a:t>який знаходиться за ним)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FF0000"/>
                </a:highlight>
              </a:rPr>
              <a:t>Винятки фундаментальних типів даних можуть бути спіймані по значенню</a:t>
            </a:r>
            <a:r>
              <a:rPr lang="uk-UA" sz="1800" dirty="0"/>
              <a:t> (параметром блоку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 </a:t>
            </a:r>
            <a:r>
              <a:rPr lang="uk-UA" sz="1800" dirty="0"/>
              <a:t>є значення), але </a:t>
            </a:r>
            <a:r>
              <a:rPr lang="uk-UA" sz="1800" b="1" dirty="0">
                <a:highlight>
                  <a:srgbClr val="00FF00"/>
                </a:highlight>
              </a:rPr>
              <a:t>винятки нефундаментальних типів даних повинні бути спіймані по константному посиланню</a:t>
            </a:r>
            <a:r>
              <a:rPr lang="uk-UA" sz="1800" dirty="0"/>
              <a:t> (параметром блоку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 </a:t>
            </a:r>
            <a:r>
              <a:rPr lang="uk-UA" sz="1800" dirty="0"/>
              <a:t>є константне посилання), щоб уникнути непотрібного копіювання.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 і у випадку з функціями, якщо параметр не використовується в блоці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, </a:t>
            </a:r>
            <a:r>
              <a:rPr lang="uk-UA" sz="1800" dirty="0"/>
              <a:t>то ім’я змінної можна не вказувати: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запобіжить</a:t>
            </a:r>
            <a:r>
              <a:rPr lang="ru-RU" sz="1800" dirty="0"/>
              <a:t> </a:t>
            </a:r>
            <a:r>
              <a:rPr lang="ru-RU" sz="1800" dirty="0" err="1"/>
              <a:t>виведенню</a:t>
            </a:r>
            <a:r>
              <a:rPr lang="ru-RU" sz="1800" dirty="0"/>
              <a:t> </a:t>
            </a:r>
            <a:r>
              <a:rPr lang="ru-RU" sz="1800" dirty="0" err="1"/>
              <a:t>попереджень</a:t>
            </a:r>
            <a:r>
              <a:rPr lang="ru-RU" sz="1800" dirty="0"/>
              <a:t> </a:t>
            </a:r>
            <a:r>
              <a:rPr lang="ru-RU" sz="1800" dirty="0" err="1"/>
              <a:t>від</a:t>
            </a:r>
            <a:r>
              <a:rPr lang="ru-RU" sz="1800" dirty="0"/>
              <a:t> </a:t>
            </a:r>
            <a:r>
              <a:rPr lang="ru-RU" sz="1800" dirty="0" err="1"/>
              <a:t>компілятора</a:t>
            </a:r>
            <a:r>
              <a:rPr lang="ru-RU" sz="1800" dirty="0"/>
              <a:t> про </a:t>
            </a:r>
            <a:r>
              <a:rPr lang="ru-RU" sz="1800" dirty="0" err="1"/>
              <a:t>невикористані</a:t>
            </a:r>
            <a:r>
              <a:rPr lang="ru-RU" sz="1800" dirty="0"/>
              <a:t> </a:t>
            </a:r>
            <a:r>
              <a:rPr lang="ru-RU" sz="1800" dirty="0" err="1"/>
              <a:t>змінні</a:t>
            </a:r>
            <a:r>
              <a:rPr lang="ru-RU" sz="1800" dirty="0"/>
              <a:t>.</a:t>
            </a:r>
            <a:endParaRPr lang="uk-U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B5EA8-2CFE-44DE-992F-5BA081038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2083"/>
            <a:ext cx="12192000" cy="172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1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Використання </a:t>
            </a:r>
            <a:r>
              <a:rPr lang="en-US" b="1" dirty="0"/>
              <a:t>throw, try </a:t>
            </a:r>
            <a:r>
              <a:rPr lang="uk-UA" b="1" dirty="0"/>
              <a:t>і </a:t>
            </a:r>
            <a:r>
              <a:rPr lang="en-US" b="1" dirty="0"/>
              <a:t>catch </a:t>
            </a:r>
            <a:r>
              <a:rPr lang="uk-UA" b="1" dirty="0"/>
              <a:t>разом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FDFF2-EBE4-4A62-8B17-A9ED3F02F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477" y="721135"/>
            <a:ext cx="9321045" cy="6136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717B8-E84C-46D8-9069-C0E659345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592" y="6058736"/>
            <a:ext cx="3772227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31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Використання </a:t>
            </a:r>
            <a:r>
              <a:rPr lang="en-US" b="1" dirty="0"/>
              <a:t>throw, try </a:t>
            </a:r>
            <a:r>
              <a:rPr lang="uk-UA" b="1" dirty="0"/>
              <a:t>і </a:t>
            </a:r>
            <a:r>
              <a:rPr lang="en-US" b="1" dirty="0"/>
              <a:t>catch </a:t>
            </a:r>
            <a:r>
              <a:rPr lang="uk-UA" b="1" dirty="0"/>
              <a:t>разом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Оператор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</a:t>
            </a:r>
            <a:r>
              <a:rPr lang="en-US" sz="1800" dirty="0"/>
              <a:t> </a:t>
            </a:r>
            <a:r>
              <a:rPr lang="uk-UA" sz="1800" dirty="0"/>
              <a:t>використовується для генерації винятку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-1 </a:t>
            </a:r>
            <a:r>
              <a:rPr lang="uk-UA" sz="1800" dirty="0"/>
              <a:t>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. </a:t>
            </a:r>
            <a:r>
              <a:rPr lang="uk-UA" sz="1800" dirty="0"/>
              <a:t>Потім блок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sz="1800" dirty="0"/>
              <a:t> </a:t>
            </a:r>
            <a:r>
              <a:rPr lang="uk-UA" sz="1800" dirty="0"/>
              <a:t>виявляє оператор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</a:t>
            </a:r>
            <a:r>
              <a:rPr lang="en-US" sz="1800" dirty="0"/>
              <a:t> </a:t>
            </a:r>
            <a:r>
              <a:rPr lang="uk-UA" sz="1800" dirty="0"/>
              <a:t>і переміщує його до відповідного блоку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, </a:t>
            </a:r>
            <a:r>
              <a:rPr lang="uk-UA" sz="1800" dirty="0"/>
              <a:t>який обробляє винятки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. </a:t>
            </a:r>
            <a:r>
              <a:rPr lang="uk-UA" sz="1800" dirty="0"/>
              <a:t>Блок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 </a:t>
            </a:r>
            <a:r>
              <a:rPr lang="uk-UA" sz="1800" dirty="0"/>
              <a:t>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 </a:t>
            </a:r>
            <a:r>
              <a:rPr lang="uk-UA" sz="1800" dirty="0"/>
              <a:t>і виводить відповідне повідомлення про помилку.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Після обробки винятку, програма продовжує своє виконання і виводить на екран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Continuing our way!</a:t>
            </a:r>
            <a:r>
              <a:rPr lang="en-US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570419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Резюмуємо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10000"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Обробка винятків, насправді, досить-таки проста, і все, що вам потрібно запам’ятати, розміщено в наступних двох абзацах: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</a:t>
            </a:r>
            <a:r>
              <a:rPr lang="uk-UA" sz="1800" b="1" dirty="0">
                <a:highlight>
                  <a:srgbClr val="00FF00"/>
                </a:highlight>
              </a:rPr>
              <a:t>При викиданні винятку (оператор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throw</a:t>
            </a:r>
            <a:r>
              <a:rPr lang="en-US" sz="1800" b="1" dirty="0">
                <a:highlight>
                  <a:srgbClr val="00FF00"/>
                </a:highlight>
              </a:rPr>
              <a:t>), </a:t>
            </a:r>
            <a:r>
              <a:rPr lang="uk-UA" sz="1800" b="1" dirty="0">
                <a:highlight>
                  <a:srgbClr val="00FF00"/>
                </a:highlight>
              </a:rPr>
              <a:t>точка виконання програми негайно переходить до найближчого блоку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try</a:t>
            </a:r>
            <a:r>
              <a:rPr lang="en-US" sz="1800" dirty="0"/>
              <a:t>. </a:t>
            </a:r>
            <a:r>
              <a:rPr lang="uk-UA" sz="1800" dirty="0"/>
              <a:t>Якщо будь-який з обробників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, </a:t>
            </a:r>
            <a:r>
              <a:rPr lang="uk-UA" sz="1800" dirty="0"/>
              <a:t>прикріплених до блоку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sz="1800" dirty="0"/>
              <a:t>, </a:t>
            </a:r>
            <a:r>
              <a:rPr lang="uk-UA" sz="1800" dirty="0"/>
              <a:t>обробляє цей тип винятку, то точка виконання переходить в цей обробник і, після виконання коду блоку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, </a:t>
            </a:r>
            <a:r>
              <a:rPr lang="uk-UA" sz="1800" dirty="0"/>
              <a:t>виняток вважається обробленим.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</a:t>
            </a:r>
            <a:r>
              <a:rPr lang="uk-UA" sz="1800" b="1" dirty="0">
                <a:highlight>
                  <a:srgbClr val="00FF00"/>
                </a:highlight>
              </a:rPr>
              <a:t>Якщо підходящих обробників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catch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немає, то виконання програми переходить до наступного блоку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try</a:t>
            </a:r>
            <a:r>
              <a:rPr lang="en-US" sz="1800" dirty="0"/>
              <a:t>. </a:t>
            </a:r>
            <a:r>
              <a:rPr lang="uk-UA" sz="1800" dirty="0"/>
              <a:t>Якщо до кінця програми не знайдені відповідні обробники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, </a:t>
            </a:r>
            <a:r>
              <a:rPr lang="uk-UA" sz="1800" dirty="0"/>
              <a:t>то програма завершує своє виконання з помилкою винятку.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Зверніть увагу, компілятор не виконує неявні конвертації при зіставленні винятків з блоками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! </a:t>
            </a:r>
            <a:r>
              <a:rPr lang="uk-UA" sz="1800" dirty="0"/>
              <a:t>Наприклад, виняток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/>
              <a:t> </a:t>
            </a:r>
            <a:r>
              <a:rPr lang="uk-UA" sz="1800" dirty="0"/>
              <a:t>не оброблятиметься блоком </a:t>
            </a:r>
            <a:r>
              <a:rPr lang="en-US" sz="1800" dirty="0"/>
              <a:t>catch </a:t>
            </a:r>
            <a:r>
              <a:rPr lang="uk-UA" sz="1800" dirty="0"/>
              <a:t>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, </a:t>
            </a:r>
            <a:r>
              <a:rPr lang="uk-UA" sz="1800" dirty="0"/>
              <a:t>а виняток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, </a:t>
            </a:r>
            <a:r>
              <a:rPr lang="uk-UA" sz="1800" dirty="0"/>
              <a:t>в свою чергу, не оброблятиметься блоком </a:t>
            </a:r>
            <a:r>
              <a:rPr lang="en-US" sz="1800" dirty="0"/>
              <a:t>catch </a:t>
            </a:r>
            <a:r>
              <a:rPr lang="uk-UA" sz="1800" dirty="0"/>
              <a:t>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Це дійсно все, що вам потрібно запам’ятати.</a:t>
            </a:r>
          </a:p>
        </p:txBody>
      </p:sp>
    </p:spTree>
    <p:extLst>
      <p:ext uri="{BB962C8B-B14F-4D97-AF65-F5344CB8AC3E}">
        <p14:creationId xmlns:p14="http://schemas.microsoft.com/office/powerpoint/2010/main" val="1025658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Винятки обробляються негайно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Розглянемо виконання цієї програми </a:t>
            </a:r>
            <a:r>
              <a:rPr lang="uk-UA" sz="1800" dirty="0" err="1"/>
              <a:t>покроково</a:t>
            </a:r>
            <a:r>
              <a:rPr lang="uk-UA" sz="1800" dirty="0"/>
              <a:t>: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uk-UA" sz="1800" dirty="0"/>
              <a:t>   Оператор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</a:t>
            </a:r>
            <a:r>
              <a:rPr lang="en-US" sz="1800" dirty="0"/>
              <a:t> — </a:t>
            </a:r>
            <a:r>
              <a:rPr lang="uk-UA" sz="1800" dirty="0"/>
              <a:t>це перший оператор, який виконується. Він призводить до генерації винятку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sz="1800" dirty="0"/>
              <a:t>.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   </a:t>
            </a:r>
            <a:r>
              <a:rPr lang="uk-UA" sz="1800" dirty="0"/>
              <a:t>Точка виконання негайно переходить до найближчого блоку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sz="1800" dirty="0"/>
              <a:t>, </a:t>
            </a:r>
            <a:r>
              <a:rPr lang="uk-UA" sz="1800" dirty="0"/>
              <a:t>який є єдиним блоком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sz="1800" dirty="0"/>
              <a:t> </a:t>
            </a:r>
            <a:r>
              <a:rPr lang="uk-UA" sz="1800" dirty="0"/>
              <a:t>в цій програмі (всередині якого і розміщено цей виняток).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uk-UA" sz="1800" dirty="0"/>
              <a:t>   Потім перевіряються обробники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 </a:t>
            </a:r>
            <a:r>
              <a:rPr lang="uk-UA" sz="1800" dirty="0"/>
              <a:t>на відповідність типу даних. Оскільки у нас виняток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sz="1800" dirty="0"/>
              <a:t>, </a:t>
            </a:r>
            <a:r>
              <a:rPr lang="uk-UA" sz="1800" dirty="0"/>
              <a:t>то компілятор шукає обробник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типу</a:t>
            </a:r>
            <a:r>
              <a:rPr lang="uk-UA" sz="1800" dirty="0"/>
              <a:t> </a:t>
            </a:r>
            <a:r>
              <a:rPr lang="en-US" sz="1800" dirty="0"/>
              <a:t>double. </a:t>
            </a:r>
            <a:r>
              <a:rPr lang="uk-UA" sz="1800" dirty="0"/>
              <a:t>У нас такий є, тому він і виконується.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C8929-BE0D-4B24-9138-39C433F0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69" y="-229019"/>
            <a:ext cx="6207860" cy="4086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900AAC-0A4B-4654-B5D0-3627FEDC1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773" y="3377744"/>
            <a:ext cx="3017782" cy="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09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Ще один приклад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9AED0-CBC7-42B4-825C-727E01190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168" y="772457"/>
            <a:ext cx="9421663" cy="608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44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Тут ми просимо </a:t>
            </a:r>
            <a:r>
              <a:rPr lang="ru-RU" sz="1800" dirty="0" err="1"/>
              <a:t>користувача</a:t>
            </a:r>
            <a:r>
              <a:rPr lang="ru-RU" sz="1800" dirty="0"/>
              <a:t> ввести число.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користувач</a:t>
            </a:r>
            <a:r>
              <a:rPr lang="ru-RU" sz="1800" dirty="0"/>
              <a:t> </a:t>
            </a:r>
            <a:r>
              <a:rPr lang="ru-RU" sz="1800" dirty="0" err="1"/>
              <a:t>ввів</a:t>
            </a:r>
            <a:r>
              <a:rPr lang="ru-RU" sz="1800" dirty="0"/>
              <a:t> </a:t>
            </a:r>
            <a:r>
              <a:rPr lang="ru-RU" sz="1800" dirty="0" err="1"/>
              <a:t>додатне</a:t>
            </a:r>
            <a:r>
              <a:rPr lang="ru-RU" sz="1800" dirty="0"/>
              <a:t> число, то </a:t>
            </a:r>
            <a:r>
              <a:rPr lang="ru-RU" sz="1800" dirty="0" err="1"/>
              <a:t>стейтмент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ru-RU" sz="1800" dirty="0"/>
              <a:t> не </a:t>
            </a:r>
            <a:r>
              <a:rPr lang="ru-RU" sz="1800" dirty="0" err="1"/>
              <a:t>виконується</a:t>
            </a:r>
            <a:r>
              <a:rPr lang="ru-RU" sz="1800" dirty="0"/>
              <a:t>, </a:t>
            </a:r>
            <a:r>
              <a:rPr lang="ru-RU" sz="1800" dirty="0" err="1"/>
              <a:t>виняток</a:t>
            </a:r>
            <a:r>
              <a:rPr lang="ru-RU" sz="1800" dirty="0"/>
              <a:t> не </a:t>
            </a:r>
            <a:r>
              <a:rPr lang="ru-RU" sz="1800" dirty="0" err="1"/>
              <a:t>генерується</a:t>
            </a:r>
            <a:r>
              <a:rPr lang="ru-RU" sz="1800" dirty="0"/>
              <a:t>, і </a:t>
            </a:r>
            <a:r>
              <a:rPr lang="ru-RU" sz="1800" dirty="0" err="1"/>
              <a:t>користувач</a:t>
            </a:r>
            <a:r>
              <a:rPr lang="ru-RU" sz="1800" dirty="0"/>
              <a:t> </a:t>
            </a:r>
            <a:r>
              <a:rPr lang="ru-RU" sz="1800" dirty="0" err="1"/>
              <a:t>отримує</a:t>
            </a:r>
            <a:r>
              <a:rPr lang="ru-RU" sz="1800" dirty="0"/>
              <a:t> </a:t>
            </a:r>
            <a:r>
              <a:rPr lang="ru-RU" sz="1800" dirty="0" err="1"/>
              <a:t>квадратний</a:t>
            </a:r>
            <a:r>
              <a:rPr lang="ru-RU" sz="1800" dirty="0"/>
              <a:t> </a:t>
            </a:r>
            <a:r>
              <a:rPr lang="ru-RU" sz="1800" dirty="0" err="1"/>
              <a:t>корінь</a:t>
            </a:r>
            <a:r>
              <a:rPr lang="ru-RU" sz="1800" dirty="0"/>
              <a:t> з числа. </a:t>
            </a:r>
            <a:r>
              <a:rPr lang="ru-RU" sz="1800" dirty="0" err="1"/>
              <a:t>Оскільки</a:t>
            </a:r>
            <a:r>
              <a:rPr lang="ru-RU" sz="1800" dirty="0"/>
              <a:t> </a:t>
            </a:r>
            <a:r>
              <a:rPr lang="ru-RU" sz="1800" dirty="0" err="1"/>
              <a:t>виняток</a:t>
            </a:r>
            <a:r>
              <a:rPr lang="ru-RU" sz="1800" dirty="0"/>
              <a:t> не </a:t>
            </a:r>
            <a:r>
              <a:rPr lang="ru-RU" sz="1800" dirty="0" err="1"/>
              <a:t>генерується</a:t>
            </a:r>
            <a:r>
              <a:rPr lang="ru-RU" sz="1800" dirty="0"/>
              <a:t>, то код </a:t>
            </a:r>
            <a:r>
              <a:rPr lang="ru-RU" sz="1800" dirty="0" err="1"/>
              <a:t>всередині</a:t>
            </a:r>
            <a:r>
              <a:rPr lang="ru-RU" sz="1800" dirty="0"/>
              <a:t> блоку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ru-RU" sz="1800" dirty="0"/>
              <a:t> </a:t>
            </a:r>
            <a:r>
              <a:rPr lang="ru-RU" sz="1800" dirty="0" err="1"/>
              <a:t>ніколи</a:t>
            </a:r>
            <a:r>
              <a:rPr lang="ru-RU" sz="1800" dirty="0"/>
              <a:t> не </a:t>
            </a:r>
            <a:r>
              <a:rPr lang="ru-RU" sz="1800" dirty="0" err="1"/>
              <a:t>виконується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Якщо ж користувач ввів від’ємне число, то генерується виняток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const char*</a:t>
            </a:r>
            <a:r>
              <a:rPr lang="en-US" sz="1800" dirty="0"/>
              <a:t>. </a:t>
            </a:r>
            <a:r>
              <a:rPr lang="uk-UA" sz="1800" dirty="0"/>
              <a:t>Оскільки ми вже знаходимося в блоці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sz="1800" dirty="0"/>
              <a:t>, </a:t>
            </a:r>
            <a:r>
              <a:rPr lang="uk-UA" sz="1800" dirty="0"/>
              <a:t>то компілятор шукає відповідний обробник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 </a:t>
            </a:r>
            <a:r>
              <a:rPr lang="uk-UA" sz="1800" dirty="0"/>
              <a:t>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const char*</a:t>
            </a:r>
            <a:r>
              <a:rPr lang="en-US" sz="1800" dirty="0"/>
              <a:t>, </a:t>
            </a:r>
            <a:r>
              <a:rPr lang="uk-UA" sz="1800" dirty="0"/>
              <a:t>і точка виконання негайно переміщується в цей блок.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Результат: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1460F-740C-472F-BB90-45DC915C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709" y="2344285"/>
            <a:ext cx="1836579" cy="525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CA2D86-A148-47A7-ABDC-C751DAD7D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54" y="4593521"/>
            <a:ext cx="4016088" cy="5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8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/>
              <a:t>Коли </a:t>
            </a:r>
            <a:r>
              <a:rPr lang="ru-RU" b="1" dirty="0" err="1"/>
              <a:t>коди</a:t>
            </a:r>
            <a:r>
              <a:rPr lang="ru-RU" b="1" dirty="0"/>
              <a:t> </a:t>
            </a:r>
            <a:r>
              <a:rPr lang="ru-RU" b="1" dirty="0" err="1"/>
              <a:t>повернення</a:t>
            </a:r>
            <a:r>
              <a:rPr lang="ru-RU" b="1" dirty="0"/>
              <a:t> не </a:t>
            </a:r>
            <a:r>
              <a:rPr lang="ru-RU" b="1" dirty="0" err="1"/>
              <a:t>справляються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При написанні повторно використовуваного коду виникає необхідність в обробці помилок. Одним з найбільш поширених способів обробки потенційних помилок є </a:t>
            </a:r>
            <a:r>
              <a:rPr lang="uk-UA" sz="1800" b="1" dirty="0">
                <a:highlight>
                  <a:srgbClr val="FFFF00"/>
                </a:highlight>
              </a:rPr>
              <a:t>використання кодів повернення </a:t>
            </a:r>
            <a:r>
              <a:rPr lang="uk-UA" sz="1800" dirty="0"/>
              <a:t>(або «кодів завершення»), які повертає оператор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/>
              <a:t>. </a:t>
            </a:r>
            <a:r>
              <a:rPr lang="uk-UA" sz="1800" dirty="0"/>
              <a:t>Наприклад: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Ця</a:t>
            </a:r>
            <a:r>
              <a:rPr lang="ru-RU" sz="1800" dirty="0"/>
              <a:t> </a:t>
            </a:r>
            <a:r>
              <a:rPr lang="ru-RU" sz="1800" dirty="0" err="1"/>
              <a:t>функція</a:t>
            </a:r>
            <a:r>
              <a:rPr lang="ru-RU" sz="1800" dirty="0"/>
              <a:t> </a:t>
            </a:r>
            <a:r>
              <a:rPr lang="ru-RU" sz="1800" dirty="0" err="1"/>
              <a:t>повертає</a:t>
            </a:r>
            <a:r>
              <a:rPr lang="ru-RU" sz="1800" dirty="0"/>
              <a:t> </a:t>
            </a:r>
            <a:r>
              <a:rPr lang="ru-RU" sz="1800" dirty="0" err="1"/>
              <a:t>індекс</a:t>
            </a:r>
            <a:r>
              <a:rPr lang="ru-RU" sz="1800" dirty="0"/>
              <a:t> </a:t>
            </a:r>
            <a:r>
              <a:rPr lang="ru-RU" sz="1800" dirty="0" err="1"/>
              <a:t>першого</a:t>
            </a:r>
            <a:r>
              <a:rPr lang="ru-RU" sz="1800" dirty="0"/>
              <a:t> символу </a:t>
            </a:r>
            <a:r>
              <a:rPr lang="ru-RU" sz="1800" dirty="0" err="1"/>
              <a:t>переданого</a:t>
            </a:r>
            <a:r>
              <a:rPr lang="ru-RU" sz="1800" dirty="0"/>
              <a:t> рядка,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збігається</a:t>
            </a:r>
            <a:r>
              <a:rPr lang="ru-RU" sz="1800" dirty="0"/>
              <a:t> </a:t>
            </a:r>
            <a:r>
              <a:rPr lang="ru-RU" sz="1800" dirty="0" err="1"/>
              <a:t>зі</a:t>
            </a:r>
            <a:r>
              <a:rPr lang="ru-RU" sz="1800" dirty="0"/>
              <a:t> </a:t>
            </a:r>
            <a:r>
              <a:rPr lang="ru-RU" sz="1800" dirty="0" err="1"/>
              <a:t>значенням</a:t>
            </a:r>
            <a:r>
              <a:rPr lang="ru-RU" sz="1800" dirty="0"/>
              <a:t> </a:t>
            </a:r>
            <a:r>
              <a:rPr lang="ru-RU" sz="1800" dirty="0" err="1"/>
              <a:t>змінної</a:t>
            </a:r>
            <a:r>
              <a:rPr lang="ru-RU" sz="1800" dirty="0"/>
              <a:t> </a:t>
            </a:r>
            <a:r>
              <a:rPr lang="ru-RU" sz="1800" dirty="0" err="1"/>
              <a:t>ch</a:t>
            </a:r>
            <a:r>
              <a:rPr lang="ru-RU" sz="1800" dirty="0"/>
              <a:t>. </a:t>
            </a:r>
            <a:r>
              <a:rPr lang="ru-RU" sz="1800" b="1" dirty="0" err="1">
                <a:highlight>
                  <a:srgbClr val="FFFF00"/>
                </a:highlight>
              </a:rPr>
              <a:t>Якщо</a:t>
            </a:r>
            <a:r>
              <a:rPr lang="ru-RU" sz="1800" b="1" dirty="0">
                <a:highlight>
                  <a:srgbClr val="FFFF00"/>
                </a:highlight>
              </a:rPr>
              <a:t> символ не </a:t>
            </a:r>
            <a:r>
              <a:rPr lang="ru-RU" sz="1800" b="1" dirty="0" err="1">
                <a:highlight>
                  <a:srgbClr val="FFFF00"/>
                </a:highlight>
              </a:rPr>
              <a:t>знайдено</a:t>
            </a:r>
            <a:r>
              <a:rPr lang="ru-RU" sz="1800" b="1" dirty="0">
                <a:highlight>
                  <a:srgbClr val="FFFF00"/>
                </a:highlight>
              </a:rPr>
              <a:t>, то </a:t>
            </a:r>
            <a:r>
              <a:rPr lang="ru-RU" sz="1800" b="1" dirty="0" err="1">
                <a:highlight>
                  <a:srgbClr val="FFFF00"/>
                </a:highlight>
              </a:rPr>
              <a:t>функція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повертає</a:t>
            </a:r>
            <a:r>
              <a:rPr lang="ru-RU" sz="1800" b="1" dirty="0">
                <a:highlight>
                  <a:srgbClr val="FFFF00"/>
                </a:highlight>
              </a:rPr>
              <a:t> -1 в </a:t>
            </a:r>
            <a:r>
              <a:rPr lang="ru-RU" sz="1800" b="1" dirty="0" err="1">
                <a:highlight>
                  <a:srgbClr val="FFFF00"/>
                </a:highlight>
              </a:rPr>
              <a:t>якості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індикатора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помилки</a:t>
            </a:r>
            <a:r>
              <a:rPr lang="ru-RU" sz="1800" dirty="0"/>
              <a:t>.</a:t>
            </a:r>
            <a:endParaRPr lang="uk-UA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F7EAC-2817-41C6-BE77-7BA022F9B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15" y="2155895"/>
            <a:ext cx="9433367" cy="307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92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 err="1"/>
              <a:t>Що</a:t>
            </a:r>
            <a:r>
              <a:rPr lang="ru-RU" b="1" dirty="0"/>
              <a:t> </a:t>
            </a:r>
            <a:r>
              <a:rPr lang="ru-RU" b="1" dirty="0" err="1"/>
              <a:t>зазвичай</a:t>
            </a:r>
            <a:r>
              <a:rPr lang="ru-RU" b="1" dirty="0"/>
              <a:t> </a:t>
            </a:r>
            <a:r>
              <a:rPr lang="ru-RU" b="1" dirty="0" err="1"/>
              <a:t>роблять</a:t>
            </a:r>
            <a:r>
              <a:rPr lang="ru-RU" b="1" dirty="0"/>
              <a:t> блоки </a:t>
            </a:r>
            <a:r>
              <a:rPr lang="ru-RU" b="1" dirty="0" err="1"/>
              <a:t>catch</a:t>
            </a:r>
            <a:r>
              <a:rPr lang="ru-RU" b="1" dirty="0"/>
              <a:t>?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виняток</a:t>
            </a:r>
            <a:r>
              <a:rPr lang="ru-RU" sz="1800" dirty="0"/>
              <a:t> направлено в блок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ru-RU" sz="1800" dirty="0"/>
              <a:t>, то </a:t>
            </a:r>
            <a:r>
              <a:rPr lang="ru-RU" sz="1800" dirty="0" err="1"/>
              <a:t>він</a:t>
            </a:r>
            <a:r>
              <a:rPr lang="ru-RU" sz="1800" dirty="0"/>
              <a:t> </a:t>
            </a:r>
            <a:r>
              <a:rPr lang="ru-RU" sz="1800" dirty="0" err="1"/>
              <a:t>вважається</a:t>
            </a:r>
            <a:r>
              <a:rPr lang="ru-RU" sz="1800" dirty="0"/>
              <a:t> «</a:t>
            </a:r>
            <a:r>
              <a:rPr lang="ru-RU" sz="1800" dirty="0" err="1"/>
              <a:t>обробленим</a:t>
            </a:r>
            <a:r>
              <a:rPr lang="ru-RU" sz="1800" dirty="0"/>
              <a:t>», </a:t>
            </a:r>
            <a:r>
              <a:rPr lang="ru-RU" sz="1800" dirty="0" err="1"/>
              <a:t>навіть</a:t>
            </a:r>
            <a:r>
              <a:rPr lang="ru-RU" sz="1800" dirty="0"/>
              <a:t> </a:t>
            </a:r>
            <a:r>
              <a:rPr lang="ru-RU" sz="1800" dirty="0" err="1"/>
              <a:t>якщо</a:t>
            </a:r>
            <a:r>
              <a:rPr lang="ru-RU" sz="1800" dirty="0"/>
              <a:t> блок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ru-RU" sz="1800" dirty="0"/>
              <a:t> </a:t>
            </a:r>
            <a:r>
              <a:rPr lang="ru-RU" sz="1800" dirty="0" err="1"/>
              <a:t>порожній</a:t>
            </a:r>
            <a:r>
              <a:rPr lang="ru-RU" sz="1800" dirty="0"/>
              <a:t>. </a:t>
            </a:r>
            <a:r>
              <a:rPr lang="ru-RU" sz="1800" dirty="0" err="1"/>
              <a:t>Однак</a:t>
            </a:r>
            <a:r>
              <a:rPr lang="ru-RU" sz="1800" dirty="0"/>
              <a:t>, як правило,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захочете</a:t>
            </a:r>
            <a:r>
              <a:rPr lang="ru-RU" sz="1800" dirty="0"/>
              <a:t>, </a:t>
            </a:r>
            <a:r>
              <a:rPr lang="ru-RU" sz="1800" dirty="0" err="1"/>
              <a:t>щоб</a:t>
            </a:r>
            <a:r>
              <a:rPr lang="ru-RU" sz="1800" dirty="0"/>
              <a:t> </a:t>
            </a:r>
            <a:r>
              <a:rPr lang="ru-RU" sz="1800" dirty="0" err="1"/>
              <a:t>ваші</a:t>
            </a:r>
            <a:r>
              <a:rPr lang="ru-RU" sz="1800" dirty="0"/>
              <a:t> блоки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ru-RU" sz="1800" dirty="0"/>
              <a:t> робили </a:t>
            </a:r>
            <a:r>
              <a:rPr lang="ru-RU" sz="1800" dirty="0" err="1"/>
              <a:t>щось</a:t>
            </a:r>
            <a:r>
              <a:rPr lang="ru-RU" sz="1800" dirty="0"/>
              <a:t> </a:t>
            </a:r>
            <a:r>
              <a:rPr lang="ru-RU" sz="1800" dirty="0" err="1"/>
              <a:t>корисне</a:t>
            </a:r>
            <a:r>
              <a:rPr lang="ru-RU" sz="1800" dirty="0"/>
              <a:t>. Є три </a:t>
            </a:r>
            <a:r>
              <a:rPr lang="ru-RU" sz="1800" dirty="0" err="1"/>
              <a:t>найпоширеніші</a:t>
            </a:r>
            <a:r>
              <a:rPr lang="ru-RU" sz="1800" dirty="0"/>
              <a:t> </a:t>
            </a:r>
            <a:r>
              <a:rPr lang="ru-RU" sz="1800" dirty="0" err="1"/>
              <a:t>речі</a:t>
            </a:r>
            <a:r>
              <a:rPr lang="ru-RU" sz="1800" dirty="0"/>
              <a:t>, </a:t>
            </a:r>
            <a:r>
              <a:rPr lang="ru-RU" sz="1800" dirty="0" err="1"/>
              <a:t>які</a:t>
            </a:r>
            <a:r>
              <a:rPr lang="ru-RU" sz="1800" dirty="0"/>
              <a:t> </a:t>
            </a:r>
            <a:r>
              <a:rPr lang="ru-RU" sz="1800" dirty="0" err="1"/>
              <a:t>виконують</a:t>
            </a:r>
            <a:r>
              <a:rPr lang="ru-RU" sz="1800" dirty="0"/>
              <a:t> блоки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ru-RU" sz="1800" dirty="0"/>
              <a:t>, коли вони </a:t>
            </a:r>
            <a:r>
              <a:rPr lang="ru-RU" sz="1800" dirty="0" err="1"/>
              <a:t>зловили</a:t>
            </a:r>
            <a:r>
              <a:rPr lang="ru-RU" sz="1800" dirty="0"/>
              <a:t> </a:t>
            </a:r>
            <a:r>
              <a:rPr lang="ru-RU" sz="1800" dirty="0" err="1"/>
              <a:t>виняток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800" dirty="0"/>
              <a:t>   </a:t>
            </a:r>
            <a:r>
              <a:rPr lang="ru-RU" sz="1800" dirty="0" err="1"/>
              <a:t>По-перше</a:t>
            </a:r>
            <a:r>
              <a:rPr lang="ru-RU" sz="1800" dirty="0"/>
              <a:t>, блок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вивести</a:t>
            </a:r>
            <a:r>
              <a:rPr lang="ru-RU" sz="1800" dirty="0"/>
              <a:t> </a:t>
            </a:r>
            <a:r>
              <a:rPr lang="ru-RU" sz="1800" dirty="0" err="1"/>
              <a:t>повідомлення</a:t>
            </a:r>
            <a:r>
              <a:rPr lang="ru-RU" sz="1800" dirty="0"/>
              <a:t> про </a:t>
            </a:r>
            <a:r>
              <a:rPr lang="ru-RU" sz="1800" dirty="0" err="1"/>
              <a:t>помилку</a:t>
            </a:r>
            <a:r>
              <a:rPr lang="ru-RU" sz="1800" dirty="0"/>
              <a:t> (</a:t>
            </a:r>
            <a:r>
              <a:rPr lang="ru-RU" sz="1800" dirty="0" err="1"/>
              <a:t>або</a:t>
            </a:r>
            <a:r>
              <a:rPr lang="ru-RU" sz="1800" dirty="0"/>
              <a:t> в консоль, </a:t>
            </a:r>
            <a:r>
              <a:rPr lang="ru-RU" sz="1800" dirty="0" err="1"/>
              <a:t>або</a:t>
            </a:r>
            <a:r>
              <a:rPr lang="ru-RU" sz="1800" dirty="0"/>
              <a:t> в лог-файл).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800" dirty="0"/>
              <a:t>   </a:t>
            </a:r>
            <a:r>
              <a:rPr lang="ru-RU" sz="1800" dirty="0" err="1"/>
              <a:t>По-друге</a:t>
            </a:r>
            <a:r>
              <a:rPr lang="ru-RU" sz="1800" dirty="0"/>
              <a:t>, блок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повернути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код </a:t>
            </a:r>
            <a:r>
              <a:rPr lang="ru-RU" sz="1800" dirty="0" err="1"/>
              <a:t>помилки</a:t>
            </a:r>
            <a:r>
              <a:rPr lang="ru-RU" sz="1800" dirty="0"/>
              <a:t> назад в </a:t>
            </a:r>
            <a:r>
              <a:rPr lang="ru-RU" sz="1800" dirty="0" err="1"/>
              <a:t>caller</a:t>
            </a:r>
            <a:r>
              <a:rPr lang="ru-RU" sz="1800" dirty="0"/>
              <a:t>.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800" dirty="0"/>
              <a:t>   </a:t>
            </a:r>
            <a:r>
              <a:rPr lang="ru-RU" sz="1800" dirty="0" err="1"/>
              <a:t>По-третє</a:t>
            </a:r>
            <a:r>
              <a:rPr lang="ru-RU" sz="1800" dirty="0"/>
              <a:t>, блок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згенерувати</a:t>
            </a:r>
            <a:r>
              <a:rPr lang="ru-RU" sz="1800" dirty="0"/>
              <a:t> </a:t>
            </a:r>
            <a:r>
              <a:rPr lang="ru-RU" sz="1800" dirty="0" err="1"/>
              <a:t>інший</a:t>
            </a:r>
            <a:r>
              <a:rPr lang="ru-RU" sz="1800" dirty="0"/>
              <a:t> </a:t>
            </a:r>
            <a:r>
              <a:rPr lang="ru-RU" sz="1800" dirty="0" err="1"/>
              <a:t>виняток</a:t>
            </a:r>
            <a:r>
              <a:rPr lang="ru-RU" sz="1800" dirty="0"/>
              <a:t>. </a:t>
            </a:r>
            <a:r>
              <a:rPr lang="ru-RU" sz="1800" dirty="0" err="1"/>
              <a:t>Оскільки</a:t>
            </a:r>
            <a:r>
              <a:rPr lang="ru-RU" sz="1800" dirty="0"/>
              <a:t> блок </a:t>
            </a:r>
            <a:r>
              <a:rPr lang="ru-RU" sz="1800" dirty="0" err="1"/>
              <a:t>catch</a:t>
            </a:r>
            <a:r>
              <a:rPr lang="ru-RU" sz="1800" dirty="0"/>
              <a:t> не </a:t>
            </a:r>
            <a:r>
              <a:rPr lang="ru-RU" sz="1800" dirty="0" err="1"/>
              <a:t>знаходиться</a:t>
            </a:r>
            <a:r>
              <a:rPr lang="ru-RU" sz="1800" dirty="0"/>
              <a:t> </a:t>
            </a:r>
            <a:r>
              <a:rPr lang="ru-RU" sz="1800" dirty="0" err="1"/>
              <a:t>всередині</a:t>
            </a:r>
            <a:r>
              <a:rPr lang="ru-RU" sz="1800" dirty="0"/>
              <a:t> блоку </a:t>
            </a:r>
            <a:r>
              <a:rPr lang="ru-RU" sz="1800" dirty="0" err="1"/>
              <a:t>try</a:t>
            </a:r>
            <a:r>
              <a:rPr lang="ru-RU" sz="1800" dirty="0"/>
              <a:t>, то </a:t>
            </a:r>
            <a:r>
              <a:rPr lang="ru-RU" sz="1800" dirty="0" err="1"/>
              <a:t>новий</a:t>
            </a:r>
            <a:r>
              <a:rPr lang="ru-RU" sz="1800" dirty="0"/>
              <a:t> </a:t>
            </a:r>
            <a:r>
              <a:rPr lang="ru-RU" sz="1800" dirty="0" err="1"/>
              <a:t>згенерований</a:t>
            </a:r>
            <a:r>
              <a:rPr lang="ru-RU" sz="1800" dirty="0"/>
              <a:t> </a:t>
            </a:r>
            <a:r>
              <a:rPr lang="ru-RU" sz="1800" dirty="0" err="1"/>
              <a:t>виняток</a:t>
            </a:r>
            <a:r>
              <a:rPr lang="ru-RU" sz="1800" dirty="0"/>
              <a:t> </a:t>
            </a:r>
            <a:r>
              <a:rPr lang="ru-RU" sz="1800" dirty="0" err="1"/>
              <a:t>оброблятиметься</a:t>
            </a:r>
            <a:r>
              <a:rPr lang="ru-RU" sz="1800" dirty="0"/>
              <a:t> </a:t>
            </a:r>
            <a:r>
              <a:rPr lang="ru-RU" sz="1800" dirty="0" err="1"/>
              <a:t>наступним</a:t>
            </a:r>
            <a:r>
              <a:rPr lang="ru-RU" sz="1800" dirty="0"/>
              <a:t> блоком </a:t>
            </a:r>
            <a:r>
              <a:rPr lang="ru-RU" sz="1800" dirty="0" err="1"/>
              <a:t>try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Зараз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вже</a:t>
            </a:r>
            <a:r>
              <a:rPr lang="ru-RU" sz="1800" dirty="0"/>
              <a:t> </a:t>
            </a:r>
            <a:r>
              <a:rPr lang="ru-RU" sz="1800" dirty="0" err="1"/>
              <a:t>повинні</a:t>
            </a:r>
            <a:r>
              <a:rPr lang="ru-RU" sz="1800" dirty="0"/>
              <a:t> </a:t>
            </a:r>
            <a:r>
              <a:rPr lang="ru-RU" sz="1800" dirty="0" err="1"/>
              <a:t>мати</a:t>
            </a:r>
            <a:r>
              <a:rPr lang="ru-RU" sz="1800" dirty="0"/>
              <a:t> </a:t>
            </a:r>
            <a:r>
              <a:rPr lang="ru-RU" sz="1800" dirty="0" err="1"/>
              <a:t>певне</a:t>
            </a:r>
            <a:r>
              <a:rPr lang="ru-RU" sz="1800" dirty="0"/>
              <a:t> </a:t>
            </a:r>
            <a:r>
              <a:rPr lang="ru-RU" sz="1800" dirty="0" err="1"/>
              <a:t>уявлення</a:t>
            </a:r>
            <a:r>
              <a:rPr lang="ru-RU" sz="1800" dirty="0"/>
              <a:t> про </a:t>
            </a:r>
            <a:r>
              <a:rPr lang="ru-RU" sz="1800" dirty="0" err="1"/>
              <a:t>винятки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013303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Генерація</a:t>
            </a:r>
            <a:r>
              <a:rPr lang="ru-RU" b="1" dirty="0"/>
              <a:t> </a:t>
            </a:r>
            <a:r>
              <a:rPr lang="ru-RU" b="1" dirty="0" err="1"/>
              <a:t>винятків</a:t>
            </a:r>
            <a:r>
              <a:rPr lang="ru-RU" b="1" dirty="0"/>
              <a:t> за межами блоку </a:t>
            </a:r>
            <a:r>
              <a:rPr lang="ru-RU" b="1" dirty="0" err="1"/>
              <a:t>try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 попередніх </a:t>
            </a:r>
            <a:r>
              <a:rPr lang="ru-RU" sz="1800" dirty="0" err="1"/>
              <a:t>сдайдах</a:t>
            </a:r>
            <a:r>
              <a:rPr lang="uk-UA" sz="1800" dirty="0"/>
              <a:t> оператори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throw</a:t>
            </a:r>
            <a:r>
              <a:rPr lang="en-US" sz="1800" dirty="0"/>
              <a:t> </a:t>
            </a:r>
            <a:r>
              <a:rPr lang="uk-UA" sz="1800" dirty="0"/>
              <a:t>поміщалися безпосередньо в блок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try</a:t>
            </a:r>
            <a:r>
              <a:rPr lang="en-US" sz="1800" dirty="0"/>
              <a:t>. </a:t>
            </a:r>
            <a:r>
              <a:rPr lang="uk-UA" sz="1800" dirty="0"/>
              <a:t>Якби це було обов’язковою умовою, то погодьтеся, що обробка винятків не була б гнучкою взагалі.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Насправді </a:t>
            </a:r>
            <a:r>
              <a:rPr lang="uk-UA" sz="1800" dirty="0" err="1"/>
              <a:t>стейтменти</a:t>
            </a:r>
            <a:r>
              <a:rPr lang="uk-UA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throw</a:t>
            </a:r>
            <a:r>
              <a:rPr lang="en-US" sz="1800" dirty="0"/>
              <a:t> </a:t>
            </a:r>
            <a:r>
              <a:rPr lang="uk-UA" sz="1800" dirty="0"/>
              <a:t>зовсім не обов’язково поміщати в блок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try</a:t>
            </a:r>
            <a:r>
              <a:rPr lang="en-US" sz="1800" dirty="0"/>
              <a:t>, </a:t>
            </a:r>
            <a:r>
              <a:rPr lang="uk-UA" sz="1800" dirty="0"/>
              <a:t>завдяки виконанню такої операції, як “розкручування стеку”. Це надає нам необхідну гнучкість в поділі загального потоку виконання коду програми і обробки винятків. Продемонструємо це, переписавши програму з </a:t>
            </a:r>
            <a:r>
              <a:rPr lang="uk-UA" sz="1800" dirty="0" err="1"/>
              <a:t>попередн</a:t>
            </a:r>
            <a:r>
              <a:rPr lang="ru-RU" sz="1800" dirty="0" err="1"/>
              <a:t>ій</a:t>
            </a:r>
            <a:r>
              <a:rPr lang="ru-RU" sz="1800" dirty="0"/>
              <a:t> код</a:t>
            </a:r>
            <a:r>
              <a:rPr lang="uk-UA" sz="1800" dirty="0"/>
              <a:t>, винісши генерацію винятку і обчислення квадратного кореня в окрему функцію:</a:t>
            </a:r>
          </a:p>
        </p:txBody>
      </p:sp>
    </p:spTree>
    <p:extLst>
      <p:ext uri="{BB962C8B-B14F-4D97-AF65-F5344CB8AC3E}">
        <p14:creationId xmlns:p14="http://schemas.microsoft.com/office/powerpoint/2010/main" val="1358151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3B0F0-7CC1-4BC1-8828-EA607B891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394" y="-1"/>
            <a:ext cx="84372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447287-532E-4A99-940E-2FDC5D18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6133734"/>
            <a:ext cx="4183743" cy="6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0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Генерація</a:t>
            </a:r>
            <a:r>
              <a:rPr lang="ru-RU" b="1" dirty="0"/>
              <a:t> </a:t>
            </a:r>
            <a:r>
              <a:rPr lang="ru-RU" b="1" dirty="0" err="1"/>
              <a:t>винятків</a:t>
            </a:r>
            <a:r>
              <a:rPr lang="ru-RU" b="1" dirty="0"/>
              <a:t> за межами блоку </a:t>
            </a:r>
            <a:r>
              <a:rPr lang="ru-RU" b="1" dirty="0" err="1"/>
              <a:t>try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Ура! Однак, давайте повернемося до моменту генерації винятку і розглянемо хід виконання програми. По-перше, при генерації винятку компілятор дивиться, чи можна відразу ж обробити цей виняток (для цього потрібно, щоб виняток генерувався всередині блоку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sz="1800" dirty="0"/>
              <a:t>). </a:t>
            </a:r>
            <a:r>
              <a:rPr lang="uk-UA" sz="1800" dirty="0"/>
              <a:t>Оскільки точка виконання знаходиться не всередині блоку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sz="1800" dirty="0"/>
              <a:t>, </a:t>
            </a:r>
            <a:r>
              <a:rPr lang="uk-UA" sz="1800" dirty="0"/>
              <a:t>то і обробити виняток відразу ж не вийде. Таким чином, виконання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mySqrt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припиняється, і програма дивиться, чи може </a:t>
            </a:r>
            <a:r>
              <a:rPr lang="en-US" sz="1800" dirty="0"/>
              <a:t>caller (</a:t>
            </a:r>
            <a:r>
              <a:rPr lang="uk-UA" sz="1800" dirty="0"/>
              <a:t>який і викликає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mySqrt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) </a:t>
            </a:r>
            <a:r>
              <a:rPr lang="uk-UA" sz="1800" dirty="0"/>
              <a:t>обробити цей виняток.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Якщо ні, то компілятор завершує виконання </a:t>
            </a:r>
            <a:r>
              <a:rPr lang="en-US" sz="1800" b="1" dirty="0">
                <a:highlight>
                  <a:srgbClr val="00FF00"/>
                </a:highlight>
              </a:rPr>
              <a:t>caller-</a:t>
            </a:r>
            <a:r>
              <a:rPr lang="uk-UA" sz="1800" b="1" dirty="0">
                <a:highlight>
                  <a:srgbClr val="00FF00"/>
                </a:highlight>
              </a:rPr>
              <a:t>а і переходить на рівень вище — до </a:t>
            </a:r>
            <a:r>
              <a:rPr lang="en-US" sz="1800" b="1" dirty="0">
                <a:highlight>
                  <a:srgbClr val="00FF00"/>
                </a:highlight>
              </a:rPr>
              <a:t>caller-</a:t>
            </a:r>
            <a:r>
              <a:rPr lang="uk-UA" sz="1800" b="1" dirty="0">
                <a:highlight>
                  <a:srgbClr val="00FF00"/>
                </a:highlight>
              </a:rPr>
              <a:t>у, який викликає поточного </a:t>
            </a:r>
            <a:r>
              <a:rPr lang="en-US" sz="1800" b="1" dirty="0">
                <a:highlight>
                  <a:srgbClr val="00FF00"/>
                </a:highlight>
              </a:rPr>
              <a:t>caller-</a:t>
            </a:r>
            <a:r>
              <a:rPr lang="uk-UA" sz="1800" b="1" dirty="0">
                <a:highlight>
                  <a:srgbClr val="00FF00"/>
                </a:highlight>
              </a:rPr>
              <a:t>а, щоб перевірити, чи зможе той обробити виняток. І так послідовно до тих пір, поки не буде знайдено відповідний обробник винятку, або поки функція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main()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не завершить своє виконання без обробки винятку</a:t>
            </a:r>
            <a:r>
              <a:rPr lang="uk-UA" sz="1800" dirty="0"/>
              <a:t>. Цей процес називається розкручуванням стеку.</a:t>
            </a:r>
          </a:p>
        </p:txBody>
      </p:sp>
    </p:spTree>
    <p:extLst>
      <p:ext uri="{BB962C8B-B14F-4D97-AF65-F5344CB8AC3E}">
        <p14:creationId xmlns:p14="http://schemas.microsoft.com/office/powerpoint/2010/main" val="4197420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Генерація</a:t>
            </a:r>
            <a:r>
              <a:rPr lang="ru-RU" b="1" dirty="0"/>
              <a:t> </a:t>
            </a:r>
            <a:r>
              <a:rPr lang="ru-RU" b="1" dirty="0" err="1"/>
              <a:t>винятків</a:t>
            </a:r>
            <a:r>
              <a:rPr lang="ru-RU" b="1" dirty="0"/>
              <a:t> за межами блоку </a:t>
            </a:r>
            <a:r>
              <a:rPr lang="ru-RU" b="1" dirty="0" err="1"/>
              <a:t>try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Тепер розглянемо детально, як це відноситься до нашої програми. Спочатку компілятор перевіряє, чи генерується виняток всередині блоку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sz="1800" dirty="0"/>
              <a:t>. </a:t>
            </a:r>
            <a:r>
              <a:rPr lang="uk-UA" sz="1800" dirty="0"/>
              <a:t>У нашому випадку — ні, тому стек починає розкручуватися. При цьому функція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mySqrt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завершує свою роботу і точка виконання переміщається назад в функцію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sz="1800" dirty="0"/>
              <a:t>. </a:t>
            </a:r>
            <a:r>
              <a:rPr lang="uk-UA" sz="1800" dirty="0"/>
              <a:t>Тепер компілятор перевіряє знову, чи перебуваємо ми всередині блоку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sz="1800" dirty="0"/>
              <a:t>. </a:t>
            </a:r>
            <a:r>
              <a:rPr lang="uk-UA" sz="1800" dirty="0"/>
              <a:t>Оскільки виклик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mySqrt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був виконаний з блоку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sz="1800" dirty="0"/>
              <a:t>, </a:t>
            </a:r>
            <a:r>
              <a:rPr lang="uk-UA" sz="1800" dirty="0"/>
              <a:t>то компілятор починає шукати відповідний обробник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. </a:t>
            </a:r>
            <a:r>
              <a:rPr lang="uk-UA" sz="1800" dirty="0"/>
              <a:t>Він знаходить обробник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const char*</a:t>
            </a:r>
            <a:r>
              <a:rPr lang="en-US" sz="1800" dirty="0"/>
              <a:t>, </a:t>
            </a:r>
            <a:r>
              <a:rPr lang="uk-UA" sz="1800" dirty="0"/>
              <a:t>і виняток обробляється блоком </a:t>
            </a:r>
            <a:r>
              <a:rPr lang="en-US" sz="1800" dirty="0"/>
              <a:t>catch </a:t>
            </a:r>
            <a:r>
              <a:rPr lang="uk-UA" sz="1800" dirty="0"/>
              <a:t>всередині функції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sz="1800" dirty="0"/>
              <a:t>.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Підводячи підсумок, функція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mySqrt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генерує виняток, але блоки </a:t>
            </a:r>
            <a:r>
              <a:rPr lang="en-US" sz="1800" dirty="0"/>
              <a:t>try/catch, </a:t>
            </a:r>
            <a:r>
              <a:rPr lang="uk-UA" sz="1800" dirty="0"/>
              <a:t>які знаходяться 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sz="1800" dirty="0"/>
              <a:t>, </a:t>
            </a:r>
            <a:r>
              <a:rPr lang="uk-UA" sz="1800" dirty="0"/>
              <a:t>ловлять і обробляють цей виняток. </a:t>
            </a:r>
            <a:r>
              <a:rPr lang="uk-UA" sz="1800" b="1" dirty="0">
                <a:highlight>
                  <a:srgbClr val="00FF00"/>
                </a:highlight>
              </a:rPr>
              <a:t>Іншими словами, блок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try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ловить виняток не тільки всередині себе, а й всередині функцій, які викликаються в цьому блоці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try</a:t>
            </a:r>
            <a:r>
              <a:rPr lang="en-US" sz="1800" b="1" dirty="0">
                <a:highlight>
                  <a:srgbClr val="00FF00"/>
                </a:highlight>
              </a:rPr>
              <a:t>.</a:t>
            </a:r>
            <a:endParaRPr lang="uk-UA" sz="1800" b="1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97982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Генерація</a:t>
            </a:r>
            <a:r>
              <a:rPr lang="ru-RU" b="1" dirty="0"/>
              <a:t> </a:t>
            </a:r>
            <a:r>
              <a:rPr lang="ru-RU" b="1" dirty="0" err="1"/>
              <a:t>винятків</a:t>
            </a:r>
            <a:r>
              <a:rPr lang="ru-RU" b="1" dirty="0"/>
              <a:t> за межами блоку </a:t>
            </a:r>
            <a:r>
              <a:rPr lang="ru-RU" b="1" dirty="0" err="1"/>
              <a:t>try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Найцікавіше</a:t>
            </a:r>
            <a:r>
              <a:rPr lang="ru-RU" sz="1800" dirty="0"/>
              <a:t> тут в тому,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mySqrt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sz="1800" dirty="0"/>
              <a:t> </a:t>
            </a:r>
            <a:r>
              <a:rPr lang="ru-RU" sz="1800" dirty="0" err="1"/>
              <a:t>наче</a:t>
            </a:r>
            <a:r>
              <a:rPr lang="ru-RU" sz="1800" dirty="0"/>
              <a:t> говорить: «Ей, </a:t>
            </a:r>
            <a:r>
              <a:rPr lang="ru-RU" sz="1800" dirty="0" err="1"/>
              <a:t>компілятор</a:t>
            </a:r>
            <a:r>
              <a:rPr lang="ru-RU" sz="1800" dirty="0"/>
              <a:t>, тут проблема!». Але </a:t>
            </a:r>
            <a:r>
              <a:rPr lang="ru-RU" sz="1800" dirty="0" err="1"/>
              <a:t>обробляти</a:t>
            </a:r>
            <a:r>
              <a:rPr lang="ru-RU" sz="1800" dirty="0"/>
              <a:t> </a:t>
            </a:r>
            <a:r>
              <a:rPr lang="ru-RU" sz="1800" dirty="0" err="1"/>
              <a:t>цю</a:t>
            </a:r>
            <a:r>
              <a:rPr lang="ru-RU" sz="1800" dirty="0"/>
              <a:t> проблему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mySqrt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sz="1800" dirty="0"/>
              <a:t> </a:t>
            </a:r>
            <a:r>
              <a:rPr lang="ru-RU" sz="1800" dirty="0" err="1"/>
              <a:t>відмовляється</a:t>
            </a:r>
            <a:r>
              <a:rPr lang="ru-RU" sz="1800" dirty="0"/>
              <a:t>. </a:t>
            </a:r>
            <a:r>
              <a:rPr lang="ru-RU" sz="1800" b="1" dirty="0" err="1">
                <a:highlight>
                  <a:srgbClr val="00FF00"/>
                </a:highlight>
              </a:rPr>
              <a:t>Це</a:t>
            </a:r>
            <a:r>
              <a:rPr lang="ru-RU" sz="1800" b="1" dirty="0">
                <a:highlight>
                  <a:srgbClr val="00FF00"/>
                </a:highlight>
              </a:rPr>
              <a:t>, по </a:t>
            </a:r>
            <a:r>
              <a:rPr lang="ru-RU" sz="1800" b="1" dirty="0" err="1">
                <a:highlight>
                  <a:srgbClr val="00FF00"/>
                </a:highlight>
              </a:rPr>
              <a:t>суті</a:t>
            </a:r>
            <a:r>
              <a:rPr lang="ru-RU" sz="1800" b="1" dirty="0">
                <a:highlight>
                  <a:srgbClr val="00FF00"/>
                </a:highlight>
              </a:rPr>
              <a:t>, </a:t>
            </a:r>
            <a:r>
              <a:rPr lang="ru-RU" sz="1800" b="1" dirty="0" err="1">
                <a:highlight>
                  <a:srgbClr val="00FF00"/>
                </a:highlight>
              </a:rPr>
              <a:t>делегування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відповідальності</a:t>
            </a:r>
            <a:r>
              <a:rPr lang="ru-RU" sz="1800" b="1" dirty="0">
                <a:highlight>
                  <a:srgbClr val="00FF00"/>
                </a:highlight>
              </a:rPr>
              <a:t> за </a:t>
            </a:r>
            <a:r>
              <a:rPr lang="ru-RU" sz="1800" b="1" dirty="0" err="1">
                <a:highlight>
                  <a:srgbClr val="00FF00"/>
                </a:highlight>
              </a:rPr>
              <a:t>обробку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винятку</a:t>
            </a:r>
            <a:r>
              <a:rPr lang="ru-RU" sz="1800" b="1" dirty="0">
                <a:highlight>
                  <a:srgbClr val="00FF00"/>
                </a:highlight>
              </a:rPr>
              <a:t> на </a:t>
            </a:r>
            <a:r>
              <a:rPr lang="ru-RU" sz="1800" b="1" dirty="0" err="1">
                <a:highlight>
                  <a:srgbClr val="00FF00"/>
                </a:highlight>
              </a:rPr>
              <a:t>caller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dirty="0"/>
              <a:t>(</a:t>
            </a:r>
            <a:r>
              <a:rPr lang="ru-RU" sz="1800" dirty="0" err="1"/>
              <a:t>аналогічно</a:t>
            </a:r>
            <a:r>
              <a:rPr lang="ru-RU" sz="1800" dirty="0"/>
              <a:t> тому, як при </a:t>
            </a:r>
            <a:r>
              <a:rPr lang="ru-RU" sz="1800" dirty="0" err="1"/>
              <a:t>використанні</a:t>
            </a:r>
            <a:r>
              <a:rPr lang="ru-RU" sz="1800" dirty="0"/>
              <a:t> </a:t>
            </a:r>
            <a:r>
              <a:rPr lang="ru-RU" sz="1800" dirty="0" err="1"/>
              <a:t>кодів</a:t>
            </a:r>
            <a:r>
              <a:rPr lang="ru-RU" sz="1800" dirty="0"/>
              <a:t> </a:t>
            </a:r>
            <a:r>
              <a:rPr lang="ru-RU" sz="1800" dirty="0" err="1"/>
              <a:t>завершення</a:t>
            </a:r>
            <a:r>
              <a:rPr lang="ru-RU" sz="1800" dirty="0"/>
              <a:t> </a:t>
            </a:r>
            <a:r>
              <a:rPr lang="ru-RU" sz="1800" dirty="0" err="1"/>
              <a:t>відповідальність</a:t>
            </a:r>
            <a:r>
              <a:rPr lang="ru-RU" sz="1800" dirty="0"/>
              <a:t> за </a:t>
            </a:r>
            <a:r>
              <a:rPr lang="ru-RU" sz="1800" dirty="0" err="1"/>
              <a:t>обробку</a:t>
            </a:r>
            <a:r>
              <a:rPr lang="ru-RU" sz="1800" dirty="0"/>
              <a:t> </a:t>
            </a:r>
            <a:r>
              <a:rPr lang="ru-RU" sz="1800" dirty="0" err="1"/>
              <a:t>помилок</a:t>
            </a:r>
            <a:r>
              <a:rPr lang="ru-RU" sz="1800" dirty="0"/>
              <a:t> </a:t>
            </a:r>
            <a:r>
              <a:rPr lang="ru-RU" sz="1800" dirty="0" err="1"/>
              <a:t>перекладається</a:t>
            </a:r>
            <a:r>
              <a:rPr lang="ru-RU" sz="1800" dirty="0"/>
              <a:t> назад на </a:t>
            </a:r>
            <a:r>
              <a:rPr lang="ru-RU" sz="1800" dirty="0" err="1"/>
              <a:t>caller</a:t>
            </a:r>
            <a:r>
              <a:rPr lang="ru-RU" sz="1800" dirty="0"/>
              <a:t>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Зараз </a:t>
            </a:r>
            <a:r>
              <a:rPr lang="ru-RU" sz="1800" dirty="0" err="1"/>
              <a:t>деякі</a:t>
            </a:r>
            <a:r>
              <a:rPr lang="ru-RU" sz="1800" dirty="0"/>
              <a:t> з вас, </a:t>
            </a:r>
            <a:r>
              <a:rPr lang="ru-RU" sz="1800" dirty="0" err="1"/>
              <a:t>ймовірно</a:t>
            </a:r>
            <a:r>
              <a:rPr lang="ru-RU" sz="1800" dirty="0"/>
              <a:t>, </a:t>
            </a:r>
            <a:r>
              <a:rPr lang="ru-RU" sz="1800" dirty="0" err="1"/>
              <a:t>запитають</a:t>
            </a:r>
            <a:r>
              <a:rPr lang="ru-RU" sz="1800" dirty="0"/>
              <a:t>: «</a:t>
            </a:r>
            <a:r>
              <a:rPr lang="ru-RU" sz="1800" b="1" dirty="0" err="1">
                <a:highlight>
                  <a:srgbClr val="FFFF00"/>
                </a:highlight>
              </a:rPr>
              <a:t>Навіщо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передавати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помилки</a:t>
            </a:r>
            <a:r>
              <a:rPr lang="ru-RU" sz="1800" b="1" dirty="0">
                <a:highlight>
                  <a:srgbClr val="FFFF00"/>
                </a:highlight>
              </a:rPr>
              <a:t> назад в </a:t>
            </a:r>
            <a:r>
              <a:rPr lang="ru-RU" sz="1800" b="1" dirty="0" err="1">
                <a:highlight>
                  <a:srgbClr val="FFFF00"/>
                </a:highlight>
              </a:rPr>
              <a:t>caller</a:t>
            </a:r>
            <a:r>
              <a:rPr lang="ru-RU" sz="1800" b="1" dirty="0">
                <a:highlight>
                  <a:srgbClr val="FFFF00"/>
                </a:highlight>
              </a:rPr>
              <a:t>? </a:t>
            </a:r>
            <a:r>
              <a:rPr lang="ru-RU" sz="1800" b="1" dirty="0" err="1">
                <a:highlight>
                  <a:srgbClr val="FFFF00"/>
                </a:highlight>
              </a:rPr>
              <a:t>Чому</a:t>
            </a:r>
            <a:r>
              <a:rPr lang="ru-RU" sz="1800" b="1" dirty="0">
                <a:highlight>
                  <a:srgbClr val="FFFF00"/>
                </a:highlight>
              </a:rPr>
              <a:t> б просто не </a:t>
            </a:r>
            <a:r>
              <a:rPr lang="ru-RU" sz="1800" b="1" dirty="0" err="1">
                <a:highlight>
                  <a:srgbClr val="FFFF00"/>
                </a:highlight>
              </a:rPr>
              <a:t>змусити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функцію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mySqrt</a:t>
            </a:r>
            <a:r>
              <a:rPr lang="ru-RU" sz="18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обробляти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власні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винятки</a:t>
            </a:r>
            <a:r>
              <a:rPr lang="ru-RU" sz="1800" b="1" dirty="0">
                <a:highlight>
                  <a:srgbClr val="FFFF00"/>
                </a:highlight>
              </a:rPr>
              <a:t>?</a:t>
            </a:r>
            <a:r>
              <a:rPr lang="ru-RU" sz="1800" dirty="0"/>
              <a:t>». Проблема в тому,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різні</a:t>
            </a:r>
            <a:r>
              <a:rPr lang="ru-RU" sz="1800" dirty="0"/>
              <a:t> </a:t>
            </a:r>
            <a:r>
              <a:rPr lang="ru-RU" sz="1800" dirty="0" err="1"/>
              <a:t>програми</a:t>
            </a:r>
            <a:r>
              <a:rPr lang="ru-RU" sz="1800" dirty="0"/>
              <a:t> </a:t>
            </a:r>
            <a:r>
              <a:rPr lang="ru-RU" sz="1800" dirty="0" err="1"/>
              <a:t>обробляють</a:t>
            </a:r>
            <a:r>
              <a:rPr lang="ru-RU" sz="1800" dirty="0"/>
              <a:t> </a:t>
            </a:r>
            <a:r>
              <a:rPr lang="ru-RU" sz="1800" dirty="0" err="1"/>
              <a:t>помилки</a:t>
            </a:r>
            <a:r>
              <a:rPr lang="ru-RU" sz="1800" dirty="0"/>
              <a:t>/</a:t>
            </a:r>
            <a:r>
              <a:rPr lang="ru-RU" sz="1800" dirty="0" err="1"/>
              <a:t>винятки</a:t>
            </a:r>
            <a:r>
              <a:rPr lang="ru-RU" sz="1800" dirty="0"/>
              <a:t> </a:t>
            </a:r>
            <a:r>
              <a:rPr lang="ru-RU" sz="1800" dirty="0" err="1"/>
              <a:t>по-різному</a:t>
            </a:r>
            <a:r>
              <a:rPr lang="ru-RU" sz="1800" dirty="0"/>
              <a:t>. </a:t>
            </a:r>
            <a:r>
              <a:rPr lang="ru-RU" sz="1800" dirty="0" err="1"/>
              <a:t>Консольна</a:t>
            </a:r>
            <a:r>
              <a:rPr lang="ru-RU" sz="1800" dirty="0"/>
              <a:t> </a:t>
            </a:r>
            <a:r>
              <a:rPr lang="ru-RU" sz="1800" dirty="0" err="1"/>
              <a:t>програма</a:t>
            </a:r>
            <a:r>
              <a:rPr lang="ru-RU" sz="1800" dirty="0"/>
              <a:t> </a:t>
            </a:r>
            <a:r>
              <a:rPr lang="ru-RU" sz="1800" dirty="0" err="1"/>
              <a:t>виводить</a:t>
            </a:r>
            <a:r>
              <a:rPr lang="ru-RU" sz="1800" dirty="0"/>
              <a:t> </a:t>
            </a:r>
            <a:r>
              <a:rPr lang="ru-RU" sz="1800" dirty="0" err="1"/>
              <a:t>повідомлення</a:t>
            </a:r>
            <a:r>
              <a:rPr lang="ru-RU" sz="1800" dirty="0"/>
              <a:t> про </a:t>
            </a:r>
            <a:r>
              <a:rPr lang="ru-RU" sz="1800" dirty="0" err="1"/>
              <a:t>помилку</a:t>
            </a:r>
            <a:r>
              <a:rPr lang="ru-RU" sz="1800" dirty="0"/>
              <a:t>. </a:t>
            </a:r>
            <a:r>
              <a:rPr lang="ru-RU" sz="1800" dirty="0" err="1"/>
              <a:t>Додаток</a:t>
            </a:r>
            <a:r>
              <a:rPr lang="ru-RU" sz="1800" dirty="0"/>
              <a:t> Windows </a:t>
            </a:r>
            <a:r>
              <a:rPr lang="ru-RU" sz="1800" dirty="0" err="1"/>
              <a:t>виводить</a:t>
            </a:r>
            <a:r>
              <a:rPr lang="ru-RU" sz="1800" dirty="0"/>
              <a:t> </a:t>
            </a:r>
            <a:r>
              <a:rPr lang="ru-RU" sz="1800" dirty="0" err="1"/>
              <a:t>діалогове</a:t>
            </a:r>
            <a:r>
              <a:rPr lang="ru-RU" sz="1800" dirty="0"/>
              <a:t> </a:t>
            </a:r>
            <a:r>
              <a:rPr lang="ru-RU" sz="1800" dirty="0" err="1"/>
              <a:t>вікно</a:t>
            </a:r>
            <a:r>
              <a:rPr lang="ru-RU" sz="1800" dirty="0"/>
              <a:t> з </a:t>
            </a:r>
            <a:r>
              <a:rPr lang="ru-RU" sz="1800" dirty="0" err="1"/>
              <a:t>помилкою</a:t>
            </a:r>
            <a:r>
              <a:rPr lang="ru-RU" sz="1800" dirty="0"/>
              <a:t>. В </a:t>
            </a:r>
            <a:r>
              <a:rPr lang="ru-RU" sz="1800" dirty="0" err="1"/>
              <a:t>одній</a:t>
            </a:r>
            <a:r>
              <a:rPr lang="ru-RU" sz="1800" dirty="0"/>
              <a:t> </a:t>
            </a:r>
            <a:r>
              <a:rPr lang="ru-RU" sz="1800" dirty="0" err="1"/>
              <a:t>програмі</a:t>
            </a:r>
            <a:r>
              <a:rPr lang="ru-RU" sz="1800" dirty="0"/>
              <a:t>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бути фатальною </a:t>
            </a:r>
            <a:r>
              <a:rPr lang="ru-RU" sz="1800" dirty="0" err="1"/>
              <a:t>помилкою</a:t>
            </a:r>
            <a:r>
              <a:rPr lang="ru-RU" sz="1800" dirty="0"/>
              <a:t>, а в </a:t>
            </a:r>
            <a:r>
              <a:rPr lang="ru-RU" sz="1800" dirty="0" err="1"/>
              <a:t>іншій</a:t>
            </a:r>
            <a:r>
              <a:rPr lang="ru-RU" sz="1800" dirty="0"/>
              <a:t> — </a:t>
            </a:r>
            <a:r>
              <a:rPr lang="ru-RU" sz="1800" dirty="0" err="1"/>
              <a:t>ні</a:t>
            </a:r>
            <a:r>
              <a:rPr lang="ru-RU" sz="1800" dirty="0"/>
              <a:t>. </a:t>
            </a:r>
            <a:r>
              <a:rPr lang="ru-RU" sz="1800" dirty="0" err="1"/>
              <a:t>Передаючи</a:t>
            </a:r>
            <a:r>
              <a:rPr lang="ru-RU" sz="1800" dirty="0"/>
              <a:t> </a:t>
            </a:r>
            <a:r>
              <a:rPr lang="ru-RU" sz="1800" dirty="0" err="1"/>
              <a:t>помилку</a:t>
            </a:r>
            <a:r>
              <a:rPr lang="ru-RU" sz="1800" dirty="0"/>
              <a:t> назад в стек, </a:t>
            </a:r>
            <a:r>
              <a:rPr lang="ru-RU" sz="1800" dirty="0" err="1"/>
              <a:t>кожна</a:t>
            </a:r>
            <a:r>
              <a:rPr lang="ru-RU" sz="1800" dirty="0"/>
              <a:t> </a:t>
            </a:r>
            <a:r>
              <a:rPr lang="ru-RU" sz="1800" dirty="0" err="1"/>
              <a:t>програма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обробляти</a:t>
            </a:r>
            <a:r>
              <a:rPr lang="ru-RU" sz="1800" dirty="0"/>
              <a:t> </a:t>
            </a:r>
            <a:r>
              <a:rPr lang="ru-RU" sz="1800" dirty="0" err="1"/>
              <a:t>виняток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mySqrt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sz="1800" dirty="0"/>
              <a:t> таким чином, </a:t>
            </a:r>
            <a:r>
              <a:rPr lang="ru-RU" sz="1800" dirty="0" err="1"/>
              <a:t>який</a:t>
            </a:r>
            <a:r>
              <a:rPr lang="ru-RU" sz="1800" dirty="0"/>
              <a:t> є </a:t>
            </a:r>
            <a:r>
              <a:rPr lang="ru-RU" sz="1800" dirty="0" err="1"/>
              <a:t>найбільш</a:t>
            </a:r>
            <a:r>
              <a:rPr lang="ru-RU" sz="1800" dirty="0"/>
              <a:t> </a:t>
            </a:r>
            <a:r>
              <a:rPr lang="ru-RU" sz="1800" dirty="0" err="1"/>
              <a:t>підходящим</a:t>
            </a:r>
            <a:r>
              <a:rPr lang="ru-RU" sz="1800" dirty="0"/>
              <a:t> по контексту! В </a:t>
            </a:r>
            <a:r>
              <a:rPr lang="ru-RU" sz="1800" dirty="0" err="1"/>
              <a:t>кінцевому</a:t>
            </a:r>
            <a:r>
              <a:rPr lang="ru-RU" sz="1800" dirty="0"/>
              <a:t> </a:t>
            </a:r>
            <a:r>
              <a:rPr lang="ru-RU" sz="1800" dirty="0" err="1"/>
              <a:t>рахунку</a:t>
            </a:r>
            <a:r>
              <a:rPr lang="ru-RU" sz="1800" dirty="0"/>
              <a:t>,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дозволяє</a:t>
            </a:r>
            <a:r>
              <a:rPr lang="ru-RU" sz="1800" dirty="0"/>
              <a:t> </a:t>
            </a:r>
            <a:r>
              <a:rPr lang="ru-RU" sz="1800" dirty="0" err="1"/>
              <a:t>відокремити</a:t>
            </a:r>
            <a:r>
              <a:rPr lang="ru-RU" sz="1800" dirty="0"/>
              <a:t> </a:t>
            </a:r>
            <a:r>
              <a:rPr lang="ru-RU" sz="1800" dirty="0" err="1"/>
              <a:t>функціонал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mySqrt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sz="1800" dirty="0"/>
              <a:t> </a:t>
            </a:r>
            <a:r>
              <a:rPr lang="ru-RU" sz="1800" dirty="0" err="1"/>
              <a:t>від</a:t>
            </a:r>
            <a:r>
              <a:rPr lang="ru-RU" sz="1800" dirty="0"/>
              <a:t> коду </a:t>
            </a:r>
            <a:r>
              <a:rPr lang="ru-RU" sz="1800" dirty="0" err="1"/>
              <a:t>обробки</a:t>
            </a:r>
            <a:r>
              <a:rPr lang="ru-RU" sz="1800" dirty="0"/>
              <a:t> </a:t>
            </a:r>
            <a:r>
              <a:rPr lang="ru-RU" sz="1800" dirty="0" err="1"/>
              <a:t>винятків</a:t>
            </a:r>
            <a:r>
              <a:rPr lang="ru-RU" sz="1800" dirty="0"/>
              <a:t>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розмістити</a:t>
            </a:r>
            <a:r>
              <a:rPr lang="ru-RU" sz="1800" dirty="0"/>
              <a:t> в </a:t>
            </a:r>
            <a:r>
              <a:rPr lang="ru-RU" sz="1800" dirty="0" err="1"/>
              <a:t>інших</a:t>
            </a:r>
            <a:r>
              <a:rPr lang="ru-RU" sz="1800" dirty="0"/>
              <a:t> (</a:t>
            </a:r>
            <a:r>
              <a:rPr lang="ru-RU" sz="1800" dirty="0" err="1"/>
              <a:t>менш</a:t>
            </a:r>
            <a:r>
              <a:rPr lang="ru-RU" sz="1800" dirty="0"/>
              <a:t> </a:t>
            </a:r>
            <a:r>
              <a:rPr lang="ru-RU" sz="1800" dirty="0" err="1"/>
              <a:t>важливих</a:t>
            </a:r>
            <a:r>
              <a:rPr lang="ru-RU" sz="1800" dirty="0"/>
              <a:t>) </a:t>
            </a:r>
            <a:r>
              <a:rPr lang="ru-RU" sz="1800" dirty="0" err="1"/>
              <a:t>частинах</a:t>
            </a:r>
            <a:r>
              <a:rPr lang="ru-RU" sz="1800" dirty="0"/>
              <a:t> коду.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428501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Ще</a:t>
            </a:r>
            <a:r>
              <a:rPr lang="ru-RU" b="1" dirty="0"/>
              <a:t> один приклад </a:t>
            </a:r>
            <a:r>
              <a:rPr lang="ru-RU" b="1" dirty="0" err="1"/>
              <a:t>розкручування</a:t>
            </a:r>
            <a:r>
              <a:rPr lang="ru-RU" b="1" dirty="0"/>
              <a:t> стеку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Тут у нас вже більший стек. Хоча все здається занадто складним, але насправді це не так: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 </a:t>
            </a:r>
            <a:r>
              <a:rPr lang="uk-UA" sz="1800" dirty="0"/>
              <a:t>викликає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one()</a:t>
            </a:r>
            <a:r>
              <a:rPr lang="en-US" sz="1800" dirty="0"/>
              <a:t>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  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one()</a:t>
            </a:r>
            <a:r>
              <a:rPr lang="en-US" sz="1800" dirty="0"/>
              <a:t> </a:t>
            </a:r>
            <a:r>
              <a:rPr lang="uk-UA" sz="1800" dirty="0"/>
              <a:t>викликає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two()</a:t>
            </a:r>
            <a:r>
              <a:rPr lang="en-US" sz="1800" dirty="0"/>
              <a:t>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  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two()</a:t>
            </a:r>
            <a:r>
              <a:rPr lang="en-US" sz="1800" dirty="0"/>
              <a:t> </a:t>
            </a:r>
            <a:r>
              <a:rPr lang="uk-UA" sz="1800" dirty="0"/>
              <a:t>викликає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three()</a:t>
            </a:r>
            <a:r>
              <a:rPr lang="en-US" sz="1800" dirty="0"/>
              <a:t>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  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three()</a:t>
            </a:r>
            <a:r>
              <a:rPr lang="en-US" sz="1800" dirty="0"/>
              <a:t> </a:t>
            </a:r>
            <a:r>
              <a:rPr lang="uk-UA" sz="1800" dirty="0"/>
              <a:t>викликає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last()</a:t>
            </a:r>
            <a:r>
              <a:rPr lang="en-US" sz="1800" dirty="0"/>
              <a:t>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  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last() </a:t>
            </a:r>
            <a:r>
              <a:rPr lang="uk-UA" sz="1800" dirty="0"/>
              <a:t>генерує виняток.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959286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9664861" cy="6000307"/>
          </a:xfrm>
        </p:spPr>
        <p:txBody>
          <a:bodyPr>
            <a:normAutofit fontScale="85000" lnSpcReduction="20000"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_Розглянемо хід виконання програми детально. Думаю не потрібно пояснювати вивід рядків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Start</a:t>
            </a:r>
            <a:r>
              <a:rPr lang="en-US" sz="1800" dirty="0"/>
              <a:t>. </a:t>
            </a:r>
            <a:r>
              <a:rPr lang="uk-UA" sz="1800" dirty="0"/>
              <a:t>Функція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last() </a:t>
            </a:r>
            <a:r>
              <a:rPr lang="uk-UA" sz="1800" dirty="0"/>
              <a:t>виводить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last throwing int exception</a:t>
            </a:r>
            <a:r>
              <a:rPr lang="en-US" sz="1800" dirty="0"/>
              <a:t>, </a:t>
            </a:r>
            <a:r>
              <a:rPr lang="uk-UA" sz="1800" dirty="0"/>
              <a:t>а потім генерує виняток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. </a:t>
            </a:r>
            <a:r>
              <a:rPr lang="uk-UA" sz="1800" dirty="0"/>
              <a:t>Ось де починається найцікавіше.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Оскільки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функція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last() </a:t>
            </a:r>
            <a:r>
              <a:rPr lang="uk-UA" sz="1800" dirty="0"/>
              <a:t>не обробляє винятки самостійно, то стек починає розкручуватися. Функція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last() </a:t>
            </a:r>
            <a:r>
              <a:rPr lang="uk-UA" sz="1800" dirty="0"/>
              <a:t>негайно завершує своє виконання, і точка виконання повертається назад в </a:t>
            </a:r>
            <a:r>
              <a:rPr lang="en-US" sz="1800" dirty="0"/>
              <a:t>caller (</a:t>
            </a:r>
            <a:r>
              <a:rPr lang="uk-UA" sz="1800" dirty="0"/>
              <a:t>в функцію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three()</a:t>
            </a:r>
            <a:r>
              <a:rPr lang="en-US" sz="1800" dirty="0"/>
              <a:t>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Функція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three() </a:t>
            </a:r>
            <a:r>
              <a:rPr lang="uk-UA" sz="1800" dirty="0"/>
              <a:t>не обробляє жодних винятків, тому стек розкручується далі, виконання функції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three() </a:t>
            </a:r>
            <a:r>
              <a:rPr lang="uk-UA" sz="1800" dirty="0"/>
              <a:t>припиняється, і точка виконання повертається 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two()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Функція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two() </a:t>
            </a:r>
            <a:r>
              <a:rPr lang="uk-UA" sz="1800" dirty="0"/>
              <a:t>має блок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sz="1800" dirty="0"/>
              <a:t>, </a:t>
            </a:r>
            <a:r>
              <a:rPr lang="uk-UA" sz="1800" dirty="0"/>
              <a:t>в якому знаходиться виклик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three()</a:t>
            </a:r>
            <a:r>
              <a:rPr lang="en-US" sz="1800" dirty="0"/>
              <a:t>, </a:t>
            </a:r>
            <a:r>
              <a:rPr lang="uk-UA" sz="1800" dirty="0"/>
              <a:t>тому компілятор намагається знайти обробник винятків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, </a:t>
            </a:r>
            <a:r>
              <a:rPr lang="uk-UA" sz="1800" dirty="0"/>
              <a:t>але, оскільки його не знаходить, точка виконання повертається назад 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one()</a:t>
            </a:r>
            <a:r>
              <a:rPr lang="en-US" sz="1800" dirty="0"/>
              <a:t>. </a:t>
            </a:r>
            <a:r>
              <a:rPr lang="uk-UA" sz="1800" dirty="0"/>
              <a:t>Зверніть увагу, компілятор не виконує неявну конвертацію, щоб зіставити виняток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 </a:t>
            </a:r>
            <a:r>
              <a:rPr lang="uk-UA" sz="1800" dirty="0"/>
              <a:t>з обробником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Функція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one() </a:t>
            </a:r>
            <a:r>
              <a:rPr lang="uk-UA" sz="1800" dirty="0"/>
              <a:t>також має блок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sz="1800" dirty="0"/>
              <a:t> </a:t>
            </a:r>
            <a:r>
              <a:rPr lang="uk-UA" sz="1800" dirty="0"/>
              <a:t>з викликом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two() </a:t>
            </a:r>
            <a:r>
              <a:rPr lang="uk-UA" sz="1800" dirty="0"/>
              <a:t>всередині, тому компілятор дивиться, чи є відповідний обробник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. </a:t>
            </a:r>
            <a:r>
              <a:rPr lang="uk-UA" sz="1800" dirty="0"/>
              <a:t>Є — функція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one() </a:t>
            </a:r>
            <a:r>
              <a:rPr lang="uk-UA" sz="1800" dirty="0"/>
              <a:t>обробляє виняток і виводить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one caught int exception</a:t>
            </a:r>
            <a:r>
              <a:rPr lang="en-US" sz="1800" dirty="0"/>
              <a:t>.</a:t>
            </a:r>
            <a:endParaRPr lang="uk-U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40C98-3851-4E40-87AA-4D6E6F94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132" y="0"/>
            <a:ext cx="2371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68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Оскільки виняток було оброблено, то точка виконання переміщається в кінець блоку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 </a:t>
            </a:r>
            <a:r>
              <a:rPr lang="uk-UA" sz="1800" dirty="0"/>
              <a:t>всередині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one()</a:t>
            </a:r>
            <a:r>
              <a:rPr lang="en-US" sz="1800" dirty="0"/>
              <a:t>. </a:t>
            </a:r>
            <a:r>
              <a:rPr lang="uk-UA" sz="1800" dirty="0"/>
              <a:t>Це означає, що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one() </a:t>
            </a:r>
            <a:r>
              <a:rPr lang="uk-UA" sz="1800" dirty="0"/>
              <a:t>виводить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End one</a:t>
            </a:r>
            <a:r>
              <a:rPr lang="en-US" sz="1800" dirty="0"/>
              <a:t>, </a:t>
            </a:r>
            <a:r>
              <a:rPr lang="uk-UA" sz="1800" dirty="0"/>
              <a:t>а потім завершує своє виконання, як зазвичай.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Точка виконання повертається назад 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sz="1800" dirty="0"/>
              <a:t>. </a:t>
            </a:r>
            <a:r>
              <a:rPr lang="uk-UA" sz="1800" dirty="0"/>
              <a:t>Хоча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 </a:t>
            </a:r>
            <a:r>
              <a:rPr lang="uk-UA" sz="1800" dirty="0"/>
              <a:t>має обробник винятків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, </a:t>
            </a:r>
            <a:r>
              <a:rPr lang="uk-UA" sz="1800" dirty="0"/>
              <a:t>але наш виняток вже був оброблений функцією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one()</a:t>
            </a:r>
            <a:r>
              <a:rPr lang="en-US" sz="1800" dirty="0"/>
              <a:t>, </a:t>
            </a:r>
            <a:r>
              <a:rPr lang="uk-UA" sz="1800" dirty="0"/>
              <a:t>тому блок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 </a:t>
            </a:r>
            <a:r>
              <a:rPr lang="uk-UA" sz="1800" dirty="0"/>
              <a:t>всередині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 </a:t>
            </a:r>
            <a:r>
              <a:rPr lang="uk-UA" sz="1800" dirty="0"/>
              <a:t>не виконується. Функція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sz="1800" dirty="0"/>
              <a:t> </a:t>
            </a:r>
            <a:r>
              <a:rPr lang="uk-UA" sz="1800" dirty="0"/>
              <a:t>виводить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End main</a:t>
            </a:r>
            <a:r>
              <a:rPr lang="en-US" sz="1800" dirty="0"/>
              <a:t>, </a:t>
            </a:r>
            <a:r>
              <a:rPr lang="uk-UA" sz="1800" dirty="0"/>
              <a:t>а потім завершує своє виконання.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78E78-A24B-47E3-B141-4DBC2F099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861" y="3857845"/>
            <a:ext cx="2975398" cy="27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0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 цієї програми можна зробити кілька цікавих висновків: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   По-перше</a:t>
            </a:r>
            <a:r>
              <a:rPr lang="uk-UA" sz="1800" dirty="0"/>
              <a:t>, безпосередній </a:t>
            </a:r>
            <a:r>
              <a:rPr lang="en-US" sz="1800" dirty="0"/>
              <a:t>caller, </a:t>
            </a:r>
            <a:r>
              <a:rPr lang="uk-UA" sz="1800" dirty="0"/>
              <a:t>який викликає функцію, в якій викидається виняток, не зобов’язаний обробляти цей виняток, якщо він цього не хоче. У прикладі, наведеному вище, функція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three()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не обробляє виняток, який генерується функцією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last()</a:t>
            </a:r>
            <a:r>
              <a:rPr lang="en-US" sz="1800" dirty="0"/>
              <a:t>. </a:t>
            </a:r>
            <a:r>
              <a:rPr lang="uk-UA" sz="1800" dirty="0"/>
              <a:t>Вона делегує цю відповідальність на іншого </a:t>
            </a:r>
            <a:r>
              <a:rPr lang="en-US" sz="1800" dirty="0"/>
              <a:t>caller-</a:t>
            </a:r>
            <a:r>
              <a:rPr lang="uk-UA" sz="1800" dirty="0"/>
              <a:t>а зі стеку.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   По-друге</a:t>
            </a:r>
            <a:r>
              <a:rPr lang="uk-UA" sz="1800" dirty="0"/>
              <a:t>, якщо блок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sz="1800" dirty="0"/>
              <a:t> </a:t>
            </a:r>
            <a:r>
              <a:rPr lang="uk-UA" sz="1800" dirty="0"/>
              <a:t>не має обробника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 </a:t>
            </a:r>
            <a:r>
              <a:rPr lang="uk-UA" sz="1800" dirty="0"/>
              <a:t>відповідного типу, то розкручування стеку відбувається так, наче цього блоку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sz="1800" dirty="0"/>
              <a:t> </a:t>
            </a:r>
            <a:r>
              <a:rPr lang="uk-UA" sz="1800" dirty="0"/>
              <a:t>не було взагалі. У прикладі, наведеному вище, функція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two()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не обробляє виняток, тому що у неї немає відповідного обробника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65211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/>
              <a:t>Коли </a:t>
            </a:r>
            <a:r>
              <a:rPr lang="ru-RU" b="1" dirty="0" err="1"/>
              <a:t>коди</a:t>
            </a:r>
            <a:r>
              <a:rPr lang="ru-RU" b="1" dirty="0"/>
              <a:t> </a:t>
            </a:r>
            <a:r>
              <a:rPr lang="ru-RU" b="1" dirty="0" err="1"/>
              <a:t>повернення</a:t>
            </a:r>
            <a:r>
              <a:rPr lang="ru-RU" b="1" dirty="0"/>
              <a:t> не </a:t>
            </a:r>
            <a:r>
              <a:rPr lang="ru-RU" b="1" dirty="0" err="1"/>
              <a:t>справляються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FF"/>
                </a:highlight>
              </a:rPr>
              <a:t>Головною </a:t>
            </a:r>
            <a:r>
              <a:rPr lang="ru-RU" sz="1800" b="1" dirty="0" err="1">
                <a:highlight>
                  <a:srgbClr val="00FFFF"/>
                </a:highlight>
              </a:rPr>
              <a:t>перевагою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цього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підходу</a:t>
            </a:r>
            <a:r>
              <a:rPr lang="ru-RU" sz="1800" b="1" dirty="0">
                <a:highlight>
                  <a:srgbClr val="00FFFF"/>
                </a:highlight>
              </a:rPr>
              <a:t> є </a:t>
            </a:r>
            <a:r>
              <a:rPr lang="ru-RU" sz="1800" b="1" dirty="0" err="1">
                <a:highlight>
                  <a:srgbClr val="00FFFF"/>
                </a:highlight>
              </a:rPr>
              <a:t>його</a:t>
            </a:r>
            <a:r>
              <a:rPr lang="ru-RU" sz="1800" b="1" dirty="0">
                <a:highlight>
                  <a:srgbClr val="00FFFF"/>
                </a:highlight>
              </a:rPr>
              <a:t> простота</a:t>
            </a:r>
            <a:r>
              <a:rPr lang="ru-RU" sz="1800" dirty="0"/>
              <a:t>. </a:t>
            </a:r>
            <a:r>
              <a:rPr lang="ru-RU" sz="1800" b="1" dirty="0" err="1">
                <a:highlight>
                  <a:srgbClr val="FF0000"/>
                </a:highlight>
              </a:rPr>
              <a:t>Однак</a:t>
            </a:r>
            <a:r>
              <a:rPr lang="ru-RU" sz="1800" b="1" dirty="0">
                <a:highlight>
                  <a:srgbClr val="FF0000"/>
                </a:highlight>
              </a:rPr>
              <a:t> є ряд </a:t>
            </a:r>
            <a:r>
              <a:rPr lang="ru-RU" sz="1800" b="1" dirty="0" err="1">
                <a:highlight>
                  <a:srgbClr val="FF0000"/>
                </a:highlight>
              </a:rPr>
              <a:t>недоліків</a:t>
            </a:r>
            <a:r>
              <a:rPr lang="ru-RU" sz="1800" dirty="0"/>
              <a:t>, </a:t>
            </a:r>
            <a:r>
              <a:rPr lang="ru-RU" sz="1800" dirty="0" err="1"/>
              <a:t>які</a:t>
            </a:r>
            <a:r>
              <a:rPr lang="ru-RU" sz="1800" dirty="0"/>
              <a:t> </a:t>
            </a:r>
            <a:r>
              <a:rPr lang="ru-RU" sz="1800" dirty="0" err="1"/>
              <a:t>можуть</a:t>
            </a:r>
            <a:r>
              <a:rPr lang="ru-RU" sz="1800" dirty="0"/>
              <a:t> </a:t>
            </a:r>
            <a:r>
              <a:rPr lang="ru-RU" sz="1800" dirty="0" err="1"/>
              <a:t>швидко</a:t>
            </a:r>
            <a:r>
              <a:rPr lang="ru-RU" sz="1800" dirty="0"/>
              <a:t> </a:t>
            </a:r>
            <a:r>
              <a:rPr lang="ru-RU" sz="1800" dirty="0" err="1"/>
              <a:t>проявитися</a:t>
            </a:r>
            <a:r>
              <a:rPr lang="ru-RU" sz="1800" dirty="0"/>
              <a:t> в </a:t>
            </a:r>
            <a:r>
              <a:rPr lang="ru-RU" sz="1800" dirty="0" err="1"/>
              <a:t>нетривіальних</a:t>
            </a:r>
            <a:r>
              <a:rPr lang="ru-RU" sz="1800" dirty="0"/>
              <a:t> </a:t>
            </a:r>
            <a:r>
              <a:rPr lang="ru-RU" sz="1800" dirty="0" err="1"/>
              <a:t>ситуаціях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По-перше</a:t>
            </a:r>
            <a:r>
              <a:rPr lang="ru-RU" sz="1800" dirty="0"/>
              <a:t>, </a:t>
            </a:r>
            <a:r>
              <a:rPr lang="ru-RU" sz="1800" dirty="0" err="1"/>
              <a:t>значення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повертаються</a:t>
            </a:r>
            <a:r>
              <a:rPr lang="ru-RU" sz="1800" dirty="0"/>
              <a:t>, не </a:t>
            </a:r>
            <a:r>
              <a:rPr lang="ru-RU" sz="1800" dirty="0" err="1"/>
              <a:t>завжди</a:t>
            </a:r>
            <a:r>
              <a:rPr lang="ru-RU" sz="1800" dirty="0"/>
              <a:t> </a:t>
            </a:r>
            <a:r>
              <a:rPr lang="ru-RU" sz="1800" dirty="0" err="1"/>
              <a:t>зрозумілі</a:t>
            </a:r>
            <a:r>
              <a:rPr lang="ru-RU" sz="1800" dirty="0"/>
              <a:t>. </a:t>
            </a:r>
            <a:r>
              <a:rPr lang="ru-RU" sz="1800" b="1" dirty="0" err="1">
                <a:highlight>
                  <a:srgbClr val="FFFF00"/>
                </a:highlight>
              </a:rPr>
              <a:t>Якщо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функція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повертає</a:t>
            </a:r>
            <a:r>
              <a:rPr lang="ru-RU" sz="1800" b="1" dirty="0">
                <a:highlight>
                  <a:srgbClr val="FFFF00"/>
                </a:highlight>
              </a:rPr>
              <a:t> -1, то </a:t>
            </a:r>
            <a:r>
              <a:rPr lang="ru-RU" sz="1800" b="1" dirty="0" err="1">
                <a:highlight>
                  <a:srgbClr val="FFFF00"/>
                </a:highlight>
              </a:rPr>
              <a:t>чи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означає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це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якусь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специфічну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помилку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чи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може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це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взагалі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коректне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значення</a:t>
            </a:r>
            <a:r>
              <a:rPr lang="ru-RU" sz="1800" b="1" dirty="0">
                <a:highlight>
                  <a:srgbClr val="FFFF00"/>
                </a:highlight>
              </a:rPr>
              <a:t>? </a:t>
            </a:r>
            <a:r>
              <a:rPr lang="ru-RU" sz="1800" dirty="0"/>
              <a:t>Часто </a:t>
            </a:r>
            <a:r>
              <a:rPr lang="ru-RU" sz="1800" dirty="0" err="1"/>
              <a:t>важко</a:t>
            </a:r>
            <a:r>
              <a:rPr lang="ru-RU" sz="1800" dirty="0"/>
              <a:t> </a:t>
            </a:r>
            <a:r>
              <a:rPr lang="ru-RU" sz="1800" dirty="0" err="1"/>
              <a:t>зрозуміти</a:t>
            </a:r>
            <a:r>
              <a:rPr lang="ru-RU" sz="1800" dirty="0"/>
              <a:t>, не </a:t>
            </a:r>
            <a:r>
              <a:rPr lang="ru-RU" sz="1800" dirty="0" err="1"/>
              <a:t>маючи</a:t>
            </a:r>
            <a:r>
              <a:rPr lang="ru-RU" sz="1800" dirty="0"/>
              <a:t> перед </a:t>
            </a:r>
            <a:r>
              <a:rPr lang="ru-RU" sz="1800" dirty="0" err="1"/>
              <a:t>очима</a:t>
            </a:r>
            <a:r>
              <a:rPr lang="ru-RU" sz="1800" dirty="0"/>
              <a:t> код </a:t>
            </a:r>
            <a:r>
              <a:rPr lang="ru-RU" sz="1800" dirty="0" err="1"/>
              <a:t>самої</a:t>
            </a:r>
            <a:r>
              <a:rPr lang="ru-RU" sz="1800" dirty="0"/>
              <a:t> </a:t>
            </a:r>
            <a:r>
              <a:rPr lang="ru-RU" sz="1800" dirty="0" err="1"/>
              <a:t>функції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По-друге</a:t>
            </a:r>
            <a:r>
              <a:rPr lang="ru-RU" sz="1800" dirty="0"/>
              <a:t>, </a:t>
            </a:r>
            <a:r>
              <a:rPr lang="ru-RU" sz="1800" dirty="0" err="1"/>
              <a:t>функції</a:t>
            </a:r>
            <a:r>
              <a:rPr lang="ru-RU" sz="1800" dirty="0"/>
              <a:t> </a:t>
            </a:r>
            <a:r>
              <a:rPr lang="ru-RU" sz="1800" dirty="0" err="1"/>
              <a:t>можуть</a:t>
            </a:r>
            <a:r>
              <a:rPr lang="ru-RU" sz="1800" dirty="0"/>
              <a:t> </a:t>
            </a:r>
            <a:r>
              <a:rPr lang="ru-RU" sz="1800" dirty="0" err="1"/>
              <a:t>повертати</a:t>
            </a:r>
            <a:r>
              <a:rPr lang="ru-RU" sz="1800" dirty="0"/>
              <a:t> </a:t>
            </a:r>
            <a:r>
              <a:rPr lang="ru-RU" sz="1800" dirty="0" err="1"/>
              <a:t>лише</a:t>
            </a:r>
            <a:r>
              <a:rPr lang="ru-RU" sz="1800" dirty="0"/>
              <a:t> </a:t>
            </a:r>
            <a:r>
              <a:rPr lang="ru-RU" sz="1800" dirty="0" err="1"/>
              <a:t>одне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. А </a:t>
            </a:r>
            <a:r>
              <a:rPr lang="ru-RU" sz="1800" dirty="0" err="1"/>
              <a:t>що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нам </a:t>
            </a:r>
            <a:r>
              <a:rPr lang="ru-RU" sz="1800" dirty="0" err="1"/>
              <a:t>потрібно</a:t>
            </a:r>
            <a:r>
              <a:rPr lang="ru-RU" sz="1800" dirty="0"/>
              <a:t> буде </a:t>
            </a:r>
            <a:r>
              <a:rPr lang="ru-RU" sz="1800" dirty="0" err="1"/>
              <a:t>повернути</a:t>
            </a:r>
            <a:r>
              <a:rPr lang="ru-RU" sz="1800" dirty="0"/>
              <a:t> як результат </a:t>
            </a:r>
            <a:r>
              <a:rPr lang="ru-RU" sz="1800" dirty="0" err="1"/>
              <a:t>виконання</a:t>
            </a:r>
            <a:r>
              <a:rPr lang="ru-RU" sz="1800" dirty="0"/>
              <a:t> </a:t>
            </a:r>
            <a:r>
              <a:rPr lang="ru-RU" sz="1800" dirty="0" err="1"/>
              <a:t>функції</a:t>
            </a:r>
            <a:r>
              <a:rPr lang="ru-RU" sz="1800" dirty="0"/>
              <a:t>, так і код </a:t>
            </a:r>
            <a:r>
              <a:rPr lang="ru-RU" sz="1800" dirty="0" err="1"/>
              <a:t>завершення</a:t>
            </a:r>
            <a:r>
              <a:rPr lang="ru-RU" sz="1800" dirty="0"/>
              <a:t>?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37C5C-0023-4285-A3E8-5250AA21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932" y="4738817"/>
            <a:ext cx="4898135" cy="186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20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По-третє</a:t>
            </a:r>
            <a:r>
              <a:rPr lang="ru-RU" sz="1800" dirty="0"/>
              <a:t>, коли </a:t>
            </a:r>
            <a:r>
              <a:rPr lang="ru-RU" sz="1800" dirty="0" err="1"/>
              <a:t>виняток</a:t>
            </a:r>
            <a:r>
              <a:rPr lang="ru-RU" sz="1800" dirty="0"/>
              <a:t> </a:t>
            </a:r>
            <a:r>
              <a:rPr lang="ru-RU" sz="1800" dirty="0" err="1"/>
              <a:t>оброблено</a:t>
            </a:r>
            <a:r>
              <a:rPr lang="ru-RU" sz="1800" dirty="0"/>
              <a:t>, </a:t>
            </a:r>
            <a:r>
              <a:rPr lang="ru-RU" sz="1800" dirty="0" err="1"/>
              <a:t>виконання</a:t>
            </a:r>
            <a:r>
              <a:rPr lang="ru-RU" sz="1800" dirty="0"/>
              <a:t> коду </a:t>
            </a:r>
            <a:r>
              <a:rPr lang="ru-RU" sz="1800" dirty="0" err="1"/>
              <a:t>продовжується</a:t>
            </a:r>
            <a:r>
              <a:rPr lang="ru-RU" sz="1800" dirty="0"/>
              <a:t> як </a:t>
            </a:r>
            <a:r>
              <a:rPr lang="ru-RU" sz="1800" dirty="0" err="1"/>
              <a:t>зазвичай</a:t>
            </a:r>
            <a:r>
              <a:rPr lang="ru-RU" sz="1800" dirty="0"/>
              <a:t>, </a:t>
            </a:r>
            <a:r>
              <a:rPr lang="ru-RU" sz="1800" dirty="0" err="1"/>
              <a:t>починаючи</a:t>
            </a:r>
            <a:r>
              <a:rPr lang="ru-RU" sz="1800" dirty="0"/>
              <a:t> з </a:t>
            </a:r>
            <a:r>
              <a:rPr lang="ru-RU" sz="1800" dirty="0" err="1"/>
              <a:t>кінця</a:t>
            </a:r>
            <a:r>
              <a:rPr lang="ru-RU" sz="1800" dirty="0"/>
              <a:t> блоку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ru-RU" sz="1800" dirty="0"/>
              <a:t> (в </a:t>
            </a:r>
            <a:r>
              <a:rPr lang="ru-RU" sz="1800" dirty="0" err="1"/>
              <a:t>якому</a:t>
            </a:r>
            <a:r>
              <a:rPr lang="ru-RU" sz="1800" dirty="0"/>
              <a:t> </a:t>
            </a:r>
            <a:r>
              <a:rPr lang="ru-RU" sz="1800" dirty="0" err="1"/>
              <a:t>цей</a:t>
            </a:r>
            <a:r>
              <a:rPr lang="ru-RU" sz="1800" dirty="0"/>
              <a:t> </a:t>
            </a:r>
            <a:r>
              <a:rPr lang="ru-RU" sz="1800" dirty="0" err="1"/>
              <a:t>виняток</a:t>
            </a:r>
            <a:r>
              <a:rPr lang="ru-RU" sz="1800" dirty="0"/>
              <a:t> </a:t>
            </a:r>
            <a:r>
              <a:rPr lang="ru-RU" sz="1800" dirty="0" err="1"/>
              <a:t>був</a:t>
            </a:r>
            <a:r>
              <a:rPr lang="ru-RU" sz="1800" dirty="0"/>
              <a:t> </a:t>
            </a:r>
            <a:r>
              <a:rPr lang="ru-RU" sz="1800" dirty="0" err="1"/>
              <a:t>оброблений</a:t>
            </a:r>
            <a:r>
              <a:rPr lang="ru-RU" sz="1800" dirty="0"/>
              <a:t>). У </a:t>
            </a:r>
            <a:r>
              <a:rPr lang="ru-RU" sz="1800" dirty="0" err="1"/>
              <a:t>прикладі</a:t>
            </a:r>
            <a:r>
              <a:rPr lang="ru-RU" sz="1800" dirty="0"/>
              <a:t>, </a:t>
            </a:r>
            <a:r>
              <a:rPr lang="ru-RU" sz="1800" dirty="0" err="1"/>
              <a:t>наведеному</a:t>
            </a:r>
            <a:r>
              <a:rPr lang="ru-RU" sz="1800" dirty="0"/>
              <a:t> </a:t>
            </a:r>
            <a:r>
              <a:rPr lang="ru-RU" sz="1800" dirty="0" err="1"/>
              <a:t>вище</a:t>
            </a:r>
            <a:r>
              <a:rPr lang="ru-RU" sz="1800" dirty="0"/>
              <a:t>, </a:t>
            </a:r>
            <a:r>
              <a:rPr lang="ru-RU" sz="1800" dirty="0" err="1"/>
              <a:t>функція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one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ru-RU" sz="1800" dirty="0" err="1"/>
              <a:t>обробила</a:t>
            </a:r>
            <a:r>
              <a:rPr lang="ru-RU" sz="1800" dirty="0"/>
              <a:t> </a:t>
            </a:r>
            <a:r>
              <a:rPr lang="ru-RU" sz="1800" dirty="0" err="1"/>
              <a:t>виняток</a:t>
            </a:r>
            <a:r>
              <a:rPr lang="ru-RU" sz="1800" dirty="0"/>
              <a:t>, а </a:t>
            </a:r>
            <a:r>
              <a:rPr lang="ru-RU" sz="1800" dirty="0" err="1"/>
              <a:t>потім</a:t>
            </a:r>
            <a:r>
              <a:rPr lang="ru-RU" sz="1800" dirty="0"/>
              <a:t> </a:t>
            </a:r>
            <a:r>
              <a:rPr lang="ru-RU" sz="1800" dirty="0" err="1"/>
              <a:t>продовжила</a:t>
            </a:r>
            <a:r>
              <a:rPr lang="ru-RU" sz="1800" dirty="0"/>
              <a:t> </a:t>
            </a:r>
            <a:r>
              <a:rPr lang="ru-RU" sz="1800" dirty="0" err="1"/>
              <a:t>своє</a:t>
            </a:r>
            <a:r>
              <a:rPr lang="ru-RU" sz="1800" dirty="0"/>
              <a:t> </a:t>
            </a:r>
            <a:r>
              <a:rPr lang="ru-RU" sz="1800" dirty="0" err="1"/>
              <a:t>виконання</a:t>
            </a:r>
            <a:r>
              <a:rPr lang="ru-RU" sz="1800" dirty="0"/>
              <a:t> </a:t>
            </a:r>
            <a:r>
              <a:rPr lang="ru-RU" sz="1800" dirty="0" err="1"/>
              <a:t>виведенням</a:t>
            </a:r>
            <a:r>
              <a:rPr lang="ru-RU" sz="1800" dirty="0"/>
              <a:t> рядка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End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one</a:t>
            </a:r>
            <a:r>
              <a:rPr lang="ru-RU" sz="1800" dirty="0"/>
              <a:t>. На той час, коли точка </a:t>
            </a:r>
            <a:r>
              <a:rPr lang="ru-RU" sz="1800" dirty="0" err="1"/>
              <a:t>виконання</a:t>
            </a:r>
            <a:r>
              <a:rPr lang="ru-RU" sz="1800" dirty="0"/>
              <a:t> </a:t>
            </a:r>
            <a:r>
              <a:rPr lang="ru-RU" sz="1800" dirty="0" err="1"/>
              <a:t>повертається</a:t>
            </a:r>
            <a:r>
              <a:rPr lang="ru-RU" sz="1800" dirty="0"/>
              <a:t> назад в </a:t>
            </a:r>
            <a:r>
              <a:rPr lang="ru-RU" sz="1800" dirty="0" err="1"/>
              <a:t>функцію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sz="1800" dirty="0"/>
              <a:t>, </a:t>
            </a:r>
            <a:r>
              <a:rPr lang="ru-RU" sz="1800" dirty="0" err="1"/>
              <a:t>виняток</a:t>
            </a:r>
            <a:r>
              <a:rPr lang="ru-RU" sz="1800" dirty="0"/>
              <a:t> </a:t>
            </a:r>
            <a:r>
              <a:rPr lang="ru-RU" sz="1800" dirty="0" err="1"/>
              <a:t>вже</a:t>
            </a:r>
            <a:r>
              <a:rPr lang="ru-RU" sz="1800" dirty="0"/>
              <a:t> </a:t>
            </a:r>
            <a:r>
              <a:rPr lang="ru-RU" sz="1800" dirty="0" err="1"/>
              <a:t>був</a:t>
            </a:r>
            <a:r>
              <a:rPr lang="ru-RU" sz="1800" dirty="0"/>
              <a:t> </a:t>
            </a:r>
            <a:r>
              <a:rPr lang="ru-RU" sz="1800" dirty="0" err="1"/>
              <a:t>згенерований</a:t>
            </a:r>
            <a:r>
              <a:rPr lang="ru-RU" sz="1800" dirty="0"/>
              <a:t> і </a:t>
            </a:r>
            <a:r>
              <a:rPr lang="ru-RU" sz="1800" dirty="0" err="1"/>
              <a:t>оброблений</a:t>
            </a:r>
            <a:r>
              <a:rPr lang="ru-RU" sz="1800" dirty="0"/>
              <a:t>. </a:t>
            </a:r>
            <a:r>
              <a:rPr lang="ru-RU" sz="1800" dirty="0" err="1"/>
              <a:t>Функція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ru-RU" sz="1800" dirty="0" err="1"/>
              <a:t>виконується</a:t>
            </a:r>
            <a:r>
              <a:rPr lang="ru-RU" sz="1800" dirty="0"/>
              <a:t> так, </a:t>
            </a:r>
            <a:r>
              <a:rPr lang="ru-RU" sz="1800" dirty="0" err="1"/>
              <a:t>наче</a:t>
            </a:r>
            <a:r>
              <a:rPr lang="ru-RU" sz="1800" dirty="0"/>
              <a:t> </a:t>
            </a:r>
            <a:r>
              <a:rPr lang="ru-RU" sz="1800" dirty="0" err="1"/>
              <a:t>цього</a:t>
            </a:r>
            <a:r>
              <a:rPr lang="ru-RU" sz="1800" dirty="0"/>
              <a:t> </a:t>
            </a:r>
            <a:r>
              <a:rPr lang="ru-RU" sz="1800" dirty="0" err="1"/>
              <a:t>винятку</a:t>
            </a:r>
            <a:r>
              <a:rPr lang="ru-RU" sz="1800" dirty="0"/>
              <a:t> не </a:t>
            </a:r>
            <a:r>
              <a:rPr lang="ru-RU" sz="1800" dirty="0" err="1"/>
              <a:t>було</a:t>
            </a:r>
            <a:r>
              <a:rPr lang="ru-RU" sz="1800" dirty="0"/>
              <a:t> </a:t>
            </a:r>
            <a:r>
              <a:rPr lang="ru-RU" sz="1800" dirty="0" err="1"/>
              <a:t>взагалі</a:t>
            </a:r>
            <a:r>
              <a:rPr lang="ru-RU" sz="1800" dirty="0"/>
              <a:t>!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Розкручування стеку є дуже корисним механізмом, тому що дозволяє функціям не обробляти винятки, якщо вони цього не хочуть. Операція розкручування стеку виконується до тих пір, поки не буде виявлено відповідний блок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! </a:t>
            </a:r>
            <a:r>
              <a:rPr lang="uk-UA" sz="1800" dirty="0"/>
              <a:t>Таким чином, ми можемо самі вирішувати, де саме слід обробляти винятки.</a:t>
            </a:r>
          </a:p>
        </p:txBody>
      </p:sp>
    </p:spTree>
    <p:extLst>
      <p:ext uri="{BB962C8B-B14F-4D97-AF65-F5344CB8AC3E}">
        <p14:creationId xmlns:p14="http://schemas.microsoft.com/office/powerpoint/2010/main" val="3833476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Неспіймані винятки і обробники </a:t>
            </a:r>
            <a:r>
              <a:rPr lang="en-US" b="1" dirty="0"/>
              <a:t>catch-all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Ми навчилися делегувати обробку винятків </a:t>
            </a:r>
            <a:r>
              <a:rPr lang="en-US" sz="1800" b="1" dirty="0">
                <a:highlight>
                  <a:srgbClr val="00FF00"/>
                </a:highlight>
              </a:rPr>
              <a:t>caller-</a:t>
            </a:r>
            <a:r>
              <a:rPr lang="uk-UA" sz="1800" b="1" dirty="0">
                <a:highlight>
                  <a:srgbClr val="00FF00"/>
                </a:highlight>
              </a:rPr>
              <a:t>у (або іншій функції, яка “знаходиться вище” в стеці викликів). </a:t>
            </a:r>
            <a:r>
              <a:rPr lang="uk-UA" sz="1800" dirty="0"/>
              <a:t>У наступному прикладі функція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mySqrt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генерує виняток і припускає, що його хтось обробить. Але що станеться, якщо цього ніхто не зробить?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Ось наша програма обчислення квадратного кореня числа без блоку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sz="1800" dirty="0"/>
              <a:t> </a:t>
            </a:r>
            <a:r>
              <a:rPr lang="uk-UA" sz="1800" dirty="0"/>
              <a:t>в функції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sz="1800" dirty="0"/>
              <a:t>:</a:t>
            </a:r>
            <a:endParaRPr lang="uk-U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ABC3E-2D7C-4351-B80D-B258C24BB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214" y="2539645"/>
            <a:ext cx="6369572" cy="431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14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Неспіймані винятки і обробники </a:t>
            </a:r>
            <a:r>
              <a:rPr lang="en-US" b="1" dirty="0"/>
              <a:t>catch-all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Тепер припустимо, що користувач ввів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-5</a:t>
            </a:r>
            <a:r>
              <a:rPr lang="uk-UA" sz="1800" dirty="0"/>
              <a:t>, 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mySqrt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(-5) </a:t>
            </a:r>
            <a:r>
              <a:rPr lang="uk-UA" sz="1800" dirty="0"/>
              <a:t>згенерувало виняток. Функція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mySqrt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не обробляє свої винятки самостійно, тому стек починає розкручуватися, і точка виконання повертається назад в функцію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sz="1800" dirty="0"/>
              <a:t>. </a:t>
            </a:r>
            <a:r>
              <a:rPr lang="uk-UA" sz="1800" dirty="0"/>
              <a:t>Але, оскільки 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sz="1800" dirty="0"/>
              <a:t> </a:t>
            </a:r>
            <a:r>
              <a:rPr lang="uk-UA" sz="1800" dirty="0"/>
              <a:t>також немає обробника винятків, виконання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sz="1800" dirty="0"/>
              <a:t> </a:t>
            </a:r>
            <a:r>
              <a:rPr lang="uk-UA" sz="1800" dirty="0"/>
              <a:t>і всієї програми припиняється.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Коли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 </a:t>
            </a:r>
            <a:r>
              <a:rPr lang="uk-UA" sz="1800" dirty="0"/>
              <a:t>завершує своє виконання з необробленим винятком, то операційна система зазвичай повідомляє нас про те, що відбулася помилка необробленого винятку. Як вона це зробить — залежить від кожної операційної системи окремо: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або виведе повідомлення про помилку;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або відкриє діалогове вікно з помилкою;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або просто збій.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Це те, що ми не повинні допускати, як програмісти!</a:t>
            </a:r>
          </a:p>
        </p:txBody>
      </p:sp>
    </p:spTree>
    <p:extLst>
      <p:ext uri="{BB962C8B-B14F-4D97-AF65-F5344CB8AC3E}">
        <p14:creationId xmlns:p14="http://schemas.microsoft.com/office/powerpoint/2010/main" val="1055771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/>
          </a:bodyPr>
          <a:lstStyle/>
          <a:p>
            <a:pPr marL="720000"/>
            <a:r>
              <a:rPr lang="uk-UA" b="1" dirty="0"/>
              <a:t>Обробники всіх типів винятків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А тепер загадка: “</a:t>
            </a:r>
            <a:r>
              <a:rPr lang="uk-UA" sz="1800" b="1" dirty="0">
                <a:highlight>
                  <a:srgbClr val="FFFF00"/>
                </a:highlight>
              </a:rPr>
              <a:t>Функції можуть генерувати винятки будь-якого типу даних, і, якщо виняток не спіймано, це призведе до розкручування стеку і потенційному завершенню виконання програми. Оскільки ми можемо викликати функції, не знаючи їх реалізації (і, відповідно, які винятки вони можуть генерувати), то як ми можемо цьому запобігти?</a:t>
            </a:r>
            <a:r>
              <a:rPr lang="uk-UA" sz="1800" dirty="0"/>
              <a:t>”.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 щастя, мова </a:t>
            </a:r>
            <a:r>
              <a:rPr lang="en-US" sz="1800" dirty="0"/>
              <a:t>C++ </a:t>
            </a:r>
            <a:r>
              <a:rPr lang="uk-UA" sz="1800" dirty="0"/>
              <a:t>надає нам механізм виявлення/обробки всіх типів винятків — обробник </a:t>
            </a:r>
            <a:r>
              <a:rPr lang="en-US" sz="1800" b="1" dirty="0"/>
              <a:t>catch-all</a:t>
            </a:r>
            <a:r>
              <a:rPr lang="en-US" sz="1800" dirty="0"/>
              <a:t>. </a:t>
            </a:r>
            <a:r>
              <a:rPr lang="uk-UA" sz="1800" dirty="0"/>
              <a:t>Обробник </a:t>
            </a:r>
            <a:r>
              <a:rPr lang="en-US" sz="1800" dirty="0"/>
              <a:t>catch-all </a:t>
            </a:r>
            <a:r>
              <a:rPr lang="uk-UA" sz="1800" dirty="0"/>
              <a:t>працює так само, як і звичайний блок </a:t>
            </a:r>
            <a:r>
              <a:rPr lang="en-US" sz="1800" dirty="0"/>
              <a:t>catch, </a:t>
            </a:r>
            <a:r>
              <a:rPr lang="uk-UA" sz="1800" dirty="0"/>
              <a:t>за винятком того, що замість обробки винятків певного типу даних, він використовує еліпсис (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...</a:t>
            </a:r>
            <a:r>
              <a:rPr lang="uk-UA" sz="1800" dirty="0"/>
              <a:t>) в якості типу даних.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А як ми вже знаємо, еліпсиси можуть використовуватися для передачі аргументів будь-якого типу даних в функцію. У цьому контексті вони представляють собою винятки будь-якого типу даних. Ось простий приклад:</a:t>
            </a:r>
          </a:p>
        </p:txBody>
      </p:sp>
    </p:spTree>
    <p:extLst>
      <p:ext uri="{BB962C8B-B14F-4D97-AF65-F5344CB8AC3E}">
        <p14:creationId xmlns:p14="http://schemas.microsoft.com/office/powerpoint/2010/main" val="8779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2EA2A-9774-4165-BD62-4F365820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67" y="0"/>
            <a:ext cx="1118466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91A5F-EC91-4CEC-8EB6-F5A219E6C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490" y="6345924"/>
            <a:ext cx="4359018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85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Цей</a:t>
            </a:r>
            <a:r>
              <a:rPr lang="ru-RU" sz="1800" dirty="0"/>
              <a:t> </a:t>
            </a:r>
            <a:r>
              <a:rPr lang="ru-RU" sz="1800" dirty="0" err="1"/>
              <a:t>обробник</a:t>
            </a:r>
            <a:r>
              <a:rPr lang="ru-RU" sz="1800" dirty="0"/>
              <a:t> ловить будь-</a:t>
            </a:r>
            <a:r>
              <a:rPr lang="ru-RU" sz="1800" dirty="0" err="1"/>
              <a:t>які</a:t>
            </a:r>
            <a:r>
              <a:rPr lang="ru-RU" sz="1800" dirty="0"/>
              <a:t> </a:t>
            </a:r>
            <a:r>
              <a:rPr lang="ru-RU" sz="1800" dirty="0" err="1"/>
              <a:t>непередбачені</a:t>
            </a:r>
            <a:r>
              <a:rPr lang="ru-RU" sz="1800" dirty="0"/>
              <a:t> </a:t>
            </a:r>
            <a:r>
              <a:rPr lang="ru-RU" sz="1800" dirty="0" err="1"/>
              <a:t>винятки</a:t>
            </a:r>
            <a:r>
              <a:rPr lang="ru-RU" sz="1800" dirty="0"/>
              <a:t> і </a:t>
            </a:r>
            <a:r>
              <a:rPr lang="ru-RU" sz="1800" dirty="0" err="1"/>
              <a:t>запобігає</a:t>
            </a:r>
            <a:r>
              <a:rPr lang="ru-RU" sz="1800" dirty="0"/>
              <a:t> </a:t>
            </a:r>
            <a:r>
              <a:rPr lang="ru-RU" sz="1800" dirty="0" err="1"/>
              <a:t>розкручуванню</a:t>
            </a:r>
            <a:r>
              <a:rPr lang="ru-RU" sz="1800" dirty="0"/>
              <a:t> стеку (і </a:t>
            </a:r>
            <a:r>
              <a:rPr lang="ru-RU" sz="1800" dirty="0" err="1"/>
              <a:t>потенційному</a:t>
            </a:r>
            <a:r>
              <a:rPr lang="ru-RU" sz="1800" dirty="0"/>
              <a:t> </a:t>
            </a:r>
            <a:r>
              <a:rPr lang="ru-RU" sz="1800" dirty="0" err="1"/>
              <a:t>завершенню</a:t>
            </a:r>
            <a:r>
              <a:rPr lang="ru-RU" sz="1800" dirty="0"/>
              <a:t> </a:t>
            </a:r>
            <a:r>
              <a:rPr lang="ru-RU" sz="1800" dirty="0" err="1"/>
              <a:t>виконання</a:t>
            </a:r>
            <a:r>
              <a:rPr lang="ru-RU" sz="1800" dirty="0"/>
              <a:t> </a:t>
            </a:r>
            <a:r>
              <a:rPr lang="ru-RU" sz="1800" dirty="0" err="1"/>
              <a:t>програми</a:t>
            </a:r>
            <a:r>
              <a:rPr lang="ru-RU" sz="1800" dirty="0"/>
              <a:t>), але тут </a:t>
            </a:r>
            <a:r>
              <a:rPr lang="ru-RU" sz="1800" dirty="0" err="1"/>
              <a:t>він</a:t>
            </a:r>
            <a:r>
              <a:rPr lang="ru-RU" sz="1800" dirty="0"/>
              <a:t> не </a:t>
            </a:r>
            <a:r>
              <a:rPr lang="ru-RU" sz="1800" dirty="0" err="1"/>
              <a:t>виконує</a:t>
            </a:r>
            <a:r>
              <a:rPr lang="ru-RU" sz="1800" dirty="0"/>
              <a:t> </a:t>
            </a:r>
            <a:r>
              <a:rPr lang="ru-RU" sz="1800" dirty="0" err="1"/>
              <a:t>ніякої</a:t>
            </a:r>
            <a:r>
              <a:rPr lang="ru-RU" sz="1800" dirty="0"/>
              <a:t> </a:t>
            </a:r>
            <a:r>
              <a:rPr lang="ru-RU" sz="1800" dirty="0" err="1"/>
              <a:t>обробки</a:t>
            </a:r>
            <a:r>
              <a:rPr lang="ru-RU" sz="1800" dirty="0"/>
              <a:t> </a:t>
            </a:r>
            <a:r>
              <a:rPr lang="ru-RU" sz="1800" dirty="0" err="1"/>
              <a:t>винятків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580823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Використання</a:t>
            </a:r>
            <a:r>
              <a:rPr lang="ru-RU" b="1" dirty="0"/>
              <a:t> </a:t>
            </a:r>
            <a:r>
              <a:rPr lang="ru-RU" b="1" dirty="0" err="1"/>
              <a:t>обробника</a:t>
            </a:r>
            <a:r>
              <a:rPr lang="ru-RU" b="1" dirty="0"/>
              <a:t> </a:t>
            </a:r>
            <a:r>
              <a:rPr lang="ru-RU" b="1" dirty="0" err="1"/>
              <a:t>catch-all</a:t>
            </a:r>
            <a:r>
              <a:rPr lang="ru-RU" b="1" dirty="0"/>
              <a:t> в </a:t>
            </a:r>
            <a:r>
              <a:rPr lang="ru-RU" b="1" dirty="0" err="1"/>
              <a:t>функції</a:t>
            </a:r>
            <a:r>
              <a:rPr lang="ru-RU" b="1" dirty="0"/>
              <a:t> </a:t>
            </a:r>
            <a:r>
              <a:rPr lang="ru-RU" b="1" dirty="0" err="1"/>
              <a:t>main</a:t>
            </a:r>
            <a:r>
              <a:rPr lang="ru-RU" b="1" dirty="0"/>
              <a:t>()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7178307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 цьому випадку, якщо функція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runGame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або будь-яка інша з функцій, які викликаються в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runGame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uk-UA" sz="1800" dirty="0"/>
              <a:t>згенерує виняток, який не буде спіймано функціями в стеці вище, то, в кінцевому підсумку, він потрапить в обробник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catch-all</a:t>
            </a:r>
            <a:r>
              <a:rPr lang="en-US" sz="1800" dirty="0"/>
              <a:t>. </a:t>
            </a:r>
            <a:r>
              <a:rPr lang="uk-UA" sz="1800" dirty="0"/>
              <a:t>Це запобіжить завершенню виконання функції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sz="1800" dirty="0"/>
              <a:t> </a:t>
            </a:r>
            <a:r>
              <a:rPr lang="uk-UA" sz="1800" dirty="0"/>
              <a:t>і дасть нам можливість вивести повідомлення із зазначенням помилки на наш розсуд, а потім зберегти стан користувача до виходу з програми. Це може бути корисно для виявлення і усунення непередбачуваних проблем.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02ACE-49FE-48DA-8588-F10A499D5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307" y="1256399"/>
            <a:ext cx="5013693" cy="43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70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Специфікації винятків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C</a:t>
            </a:r>
            <a:r>
              <a:rPr lang="uk-UA" sz="1800" dirty="0" err="1"/>
              <a:t>пецифікації</a:t>
            </a:r>
            <a:r>
              <a:rPr lang="uk-UA" sz="1800" dirty="0"/>
              <a:t> винятків рідко використовуються на практиці, погано підтримуються компіляторами, а </a:t>
            </a:r>
            <a:r>
              <a:rPr lang="uk-UA" sz="1800" dirty="0" err="1"/>
              <a:t>Б’ярн</a:t>
            </a:r>
            <a:r>
              <a:rPr lang="uk-UA" sz="1800" dirty="0"/>
              <a:t> </a:t>
            </a:r>
            <a:r>
              <a:rPr lang="uk-UA" sz="1800" dirty="0" err="1"/>
              <a:t>Страуструп</a:t>
            </a:r>
            <a:r>
              <a:rPr lang="uk-UA" sz="1800" dirty="0"/>
              <a:t> (творець мови </a:t>
            </a:r>
            <a:r>
              <a:rPr lang="en-US" sz="1800" dirty="0"/>
              <a:t>C++) </a:t>
            </a:r>
            <a:r>
              <a:rPr lang="uk-UA" sz="1800" dirty="0"/>
              <a:t>вважає їх невдалим експериментом.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Специфікації винятків </a:t>
            </a:r>
            <a:r>
              <a:rPr lang="uk-UA" sz="1800" dirty="0"/>
              <a:t>— це механізм оголошення функцій із зазначенням того, чи генеруватиме функція винятки (і які саме) чи ні. Це може бути корисно при визначенні необхідності розміщення виклику функції в блоці </a:t>
            </a:r>
            <a:r>
              <a:rPr lang="en-US" sz="1800" dirty="0"/>
              <a:t>try.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Існують три типи специфікації винятків, кожен з яких використовує так званий синтаксис </a:t>
            </a:r>
            <a:r>
              <a:rPr lang="en-US" sz="1800" dirty="0"/>
              <a:t>throw (…).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По-перше, ми можемо використовувати порожній оператор </a:t>
            </a:r>
            <a:r>
              <a:rPr lang="en-US" sz="1800" dirty="0"/>
              <a:t>throw </a:t>
            </a:r>
            <a:r>
              <a:rPr lang="uk-UA" sz="1800" dirty="0"/>
              <a:t>для позначення того, що функція не генерує ніяких винятків, які виходять за її межі: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07A1F-9DF2-4AF0-9671-BF417FD1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730" y="5402910"/>
            <a:ext cx="5972537" cy="86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17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Специфікації винятків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Зверніть увагу, функція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doSomething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все ще може генерувати винятки, тільки обробляти вона повинна їх самостійно. Будь-яка функція, оголошена з використанням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throw() </a:t>
            </a:r>
            <a:r>
              <a:rPr lang="en-US" sz="1800" dirty="0"/>
              <a:t>(</a:t>
            </a:r>
            <a:r>
              <a:rPr lang="uk-UA" sz="1800" dirty="0"/>
              <a:t>як у вищенаведеному прикладі), повинна негайно припинити виконання програми, якщо вона спробує згенерувати виняток, який призведе до розкручування стеку. Іншими словами, ми повідомляємо, що всі винятки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doSomething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uk-UA" sz="1800" dirty="0"/>
              <a:t>функція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doSomething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оброблятиме самостійно.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По-друге, ми можемо використовувати оператор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</a:t>
            </a:r>
            <a:r>
              <a:rPr lang="en-US" sz="1800" dirty="0"/>
              <a:t> </a:t>
            </a:r>
            <a:r>
              <a:rPr lang="uk-UA" sz="1800" dirty="0"/>
              <a:t>із зазначенням типу винятку, який може генерувати ця функція: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9948D-0EB3-46C5-8731-6E3D073FB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632" y="4207978"/>
            <a:ext cx="9722734" cy="101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7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Нарешті</a:t>
            </a:r>
            <a:r>
              <a:rPr lang="ru-RU" sz="1800" dirty="0"/>
              <a:t>, ми </a:t>
            </a:r>
            <a:r>
              <a:rPr lang="ru-RU" sz="1800" dirty="0" err="1"/>
              <a:t>можемо</a:t>
            </a:r>
            <a:r>
              <a:rPr lang="ru-RU" sz="1800" dirty="0"/>
              <a:t> </a:t>
            </a:r>
            <a:r>
              <a:rPr lang="ru-RU" sz="1800" dirty="0" err="1"/>
              <a:t>використовувати</a:t>
            </a:r>
            <a:r>
              <a:rPr lang="ru-RU" sz="1800" dirty="0"/>
              <a:t> </a:t>
            </a:r>
            <a:r>
              <a:rPr lang="ru-RU" sz="1800" dirty="0" err="1"/>
              <a:t>еліпсис</a:t>
            </a:r>
            <a:r>
              <a:rPr lang="ru-RU" sz="1800" dirty="0"/>
              <a:t> з оператором </a:t>
            </a:r>
            <a:r>
              <a:rPr lang="ru-RU" sz="1800" dirty="0" err="1"/>
              <a:t>throw</a:t>
            </a:r>
            <a:r>
              <a:rPr lang="ru-RU" sz="1800" dirty="0"/>
              <a:t> для </a:t>
            </a:r>
            <a:r>
              <a:rPr lang="ru-RU" sz="1800" dirty="0" err="1"/>
              <a:t>позначення</a:t>
            </a:r>
            <a:r>
              <a:rPr lang="ru-RU" sz="1800" dirty="0"/>
              <a:t> того,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функція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генерувати</a:t>
            </a:r>
            <a:r>
              <a:rPr lang="ru-RU" sz="1800" dirty="0"/>
              <a:t> </a:t>
            </a:r>
            <a:r>
              <a:rPr lang="ru-RU" sz="1800" dirty="0" err="1"/>
              <a:t>різні</a:t>
            </a:r>
            <a:r>
              <a:rPr lang="ru-RU" sz="1800" dirty="0"/>
              <a:t> типи </a:t>
            </a:r>
            <a:r>
              <a:rPr lang="ru-RU" sz="1800" dirty="0" err="1"/>
              <a:t>винятків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Через погану (неповну) реалізацію і сумісність з компіляторами, і з огляду на той факт, що специфікації винятків більше нагадують заяви про наміри, ніж гарантії чого-небудь, і те, що вони погано сумісні з шаблонами функцій, і те, що більшість програмістів С++ не знають про їх існування, призводить до того, що використовувати специфікації винятків не рекомендується.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B9E82-FA7D-4573-9D19-DCF4461AA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837" y="1749882"/>
            <a:ext cx="8264324" cy="9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38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/>
              <a:t>Коли </a:t>
            </a:r>
            <a:r>
              <a:rPr lang="ru-RU" b="1" dirty="0" err="1"/>
              <a:t>коди</a:t>
            </a:r>
            <a:r>
              <a:rPr lang="ru-RU" b="1" dirty="0"/>
              <a:t> </a:t>
            </a:r>
            <a:r>
              <a:rPr lang="ru-RU" b="1" dirty="0" err="1"/>
              <a:t>повернення</a:t>
            </a:r>
            <a:r>
              <a:rPr lang="ru-RU" b="1" dirty="0"/>
              <a:t> не </a:t>
            </a:r>
            <a:r>
              <a:rPr lang="ru-RU" b="1" dirty="0" err="1"/>
              <a:t>справляються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Тут потрібен механізм обробки помилок, тому що, якщо користувач </a:t>
            </a:r>
            <a:r>
              <a:rPr lang="uk-UA" sz="1800" dirty="0" err="1"/>
              <a:t>передасть</a:t>
            </a:r>
            <a:r>
              <a:rPr lang="uk-UA" sz="1800" dirty="0"/>
              <a:t>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uk-UA" sz="1800" dirty="0"/>
              <a:t> в якості параметра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1800" dirty="0"/>
              <a:t>, </a:t>
            </a:r>
            <a:r>
              <a:rPr lang="uk-UA" sz="1800" dirty="0"/>
              <a:t>відбудеться збій. Крім того, функція також повинна повернути і результат виконання операції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static_cast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&lt;double&gt;(a)/b</a:t>
            </a:r>
            <a:r>
              <a:rPr lang="en-US" sz="1800" dirty="0"/>
              <a:t>. </a:t>
            </a:r>
            <a:r>
              <a:rPr lang="uk-UA" sz="1800" dirty="0"/>
              <a:t>Як же це зробити? Один з варіантів — </a:t>
            </a:r>
            <a:r>
              <a:rPr lang="uk-UA" sz="1800" b="1" dirty="0">
                <a:highlight>
                  <a:srgbClr val="FFFF00"/>
                </a:highlight>
              </a:rPr>
              <a:t>повернення результату операції або коду завершення по посиланню</a:t>
            </a:r>
            <a:r>
              <a:rPr lang="uk-UA" sz="1800" dirty="0"/>
              <a:t>, наприклад: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6012C-3DAE-40E5-9815-F690D987E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713" y="2553737"/>
            <a:ext cx="8336574" cy="43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03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Винятки в перевантаженні операторів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Розглянемо</a:t>
            </a:r>
            <a:r>
              <a:rPr lang="ru-RU" sz="1800" dirty="0"/>
              <a:t> </a:t>
            </a:r>
            <a:r>
              <a:rPr lang="ru-RU" sz="1800" dirty="0" err="1"/>
              <a:t>наступне</a:t>
            </a:r>
            <a:r>
              <a:rPr lang="ru-RU" sz="1800" dirty="0"/>
              <a:t> </a:t>
            </a:r>
            <a:r>
              <a:rPr lang="ru-RU" sz="1800" dirty="0" err="1"/>
              <a:t>перевантаження</a:t>
            </a:r>
            <a:r>
              <a:rPr lang="ru-RU" sz="1800" dirty="0"/>
              <a:t> оператора </a:t>
            </a:r>
            <a:r>
              <a:rPr lang="ru-RU" sz="1800" dirty="0" err="1"/>
              <a:t>індексації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[]</a:t>
            </a:r>
            <a:r>
              <a:rPr lang="ru-RU" sz="1800" dirty="0"/>
              <a:t> для простого </a:t>
            </a:r>
            <a:r>
              <a:rPr lang="ru-RU" sz="1800" dirty="0" err="1"/>
              <a:t>цілочисельного</a:t>
            </a:r>
            <a:r>
              <a:rPr lang="ru-RU" sz="1800" dirty="0"/>
              <a:t> </a:t>
            </a:r>
            <a:r>
              <a:rPr lang="ru-RU" sz="1800" dirty="0" err="1"/>
              <a:t>класу-масиву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Хоча ця функція відмінно працює, але це тільки до тих пір, поки значенням змінної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index</a:t>
            </a:r>
            <a:r>
              <a:rPr lang="en-US" sz="1800" dirty="0"/>
              <a:t> </a:t>
            </a:r>
            <a:r>
              <a:rPr lang="uk-UA" sz="1800" dirty="0"/>
              <a:t>є коректний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індекс</a:t>
            </a:r>
            <a:r>
              <a:rPr lang="uk-UA" sz="1800" dirty="0"/>
              <a:t> масиву. Тут явно не вистачає механізму обробки помилок. Давайте </a:t>
            </a:r>
            <a:r>
              <a:rPr lang="uk-UA" sz="1800" dirty="0" err="1"/>
              <a:t>додамо</a:t>
            </a:r>
            <a:r>
              <a:rPr lang="uk-UA" sz="1800" dirty="0"/>
              <a:t> </a:t>
            </a:r>
            <a:r>
              <a:rPr lang="uk-UA" sz="1800" dirty="0" err="1"/>
              <a:t>стейтмент</a:t>
            </a:r>
            <a:r>
              <a:rPr lang="uk-UA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assert</a:t>
            </a:r>
            <a:r>
              <a:rPr lang="en-US" sz="1800" dirty="0"/>
              <a:t> </a:t>
            </a:r>
            <a:r>
              <a:rPr lang="uk-UA" sz="1800" dirty="0"/>
              <a:t>для перевірки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index</a:t>
            </a:r>
            <a:r>
              <a:rPr lang="en-US" sz="1800" dirty="0"/>
              <a:t>:</a:t>
            </a:r>
            <a:endParaRPr lang="uk-U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BB9BE-6E0B-41E1-8B79-E0B01825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465" y="1310580"/>
            <a:ext cx="4815068" cy="1613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DFA1FA-21E2-440A-8E4C-F35F145D0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138" y="3857845"/>
            <a:ext cx="5613722" cy="198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20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Винятки в перевантаженні операторів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Тепер, якщо користувач </a:t>
            </a:r>
            <a:r>
              <a:rPr lang="uk-UA" sz="1800" dirty="0" err="1"/>
              <a:t>передасть</a:t>
            </a:r>
            <a:r>
              <a:rPr lang="uk-UA" sz="1800" dirty="0"/>
              <a:t> неприпустимий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index</a:t>
            </a:r>
            <a:r>
              <a:rPr lang="en-US" sz="1800" dirty="0"/>
              <a:t>, </a:t>
            </a:r>
            <a:r>
              <a:rPr lang="uk-UA" sz="1800" dirty="0"/>
              <a:t>програма </a:t>
            </a:r>
            <a:r>
              <a:rPr lang="uk-UA" sz="1800" dirty="0" err="1"/>
              <a:t>видасть</a:t>
            </a:r>
            <a:r>
              <a:rPr lang="uk-UA" sz="1800" dirty="0"/>
              <a:t> помилку. Хоча це повідомить користувачеві, що щось пішло не так, кращим варіантом було б “по-тихому” повідомити </a:t>
            </a:r>
            <a:r>
              <a:rPr lang="en-US" sz="1800" dirty="0"/>
              <a:t>caller, </a:t>
            </a:r>
            <a:r>
              <a:rPr lang="uk-UA" sz="1800" dirty="0"/>
              <a:t>що щось пішло не так і нехай він з цим розбереться відповідним чином (як саме — ми </a:t>
            </a:r>
            <a:r>
              <a:rPr lang="uk-UA" sz="1800" dirty="0" err="1"/>
              <a:t>пропишемо</a:t>
            </a:r>
            <a:r>
              <a:rPr lang="uk-UA" sz="1800" dirty="0"/>
              <a:t> пізніше).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 жаль, оскільки перевантаження операторів має особливі вимоги до кількості та типу параметрів, які вони можуть приймати і повертати, немає ніякої гнучкості для передачі кодів помилок або логічних значень назад в </a:t>
            </a:r>
            <a:r>
              <a:rPr lang="en-US" sz="1800" dirty="0"/>
              <a:t>caller. </a:t>
            </a:r>
            <a:r>
              <a:rPr lang="uk-UA" sz="1800" dirty="0"/>
              <a:t>Однак, ми можемо використовувати винятки, які не змінюють сигнатуру функції, наприклад: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Тепер, якщо користувач </a:t>
            </a:r>
            <a:r>
              <a:rPr lang="uk-UA" sz="1800" dirty="0" err="1"/>
              <a:t>передасть</a:t>
            </a:r>
            <a:r>
              <a:rPr lang="uk-UA" sz="1800" dirty="0"/>
              <a:t> неприпустимий </a:t>
            </a:r>
            <a:r>
              <a:rPr lang="en-US" sz="1800" dirty="0"/>
              <a:t>index,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operator[]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згенерує виняток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.</a:t>
            </a:r>
            <a:endParaRPr lang="uk-U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68F6E-C79B-4D65-BCB7-36D2B7EC3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073" y="3829770"/>
            <a:ext cx="4749854" cy="236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86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/>
          </a:bodyPr>
          <a:lstStyle/>
          <a:p>
            <a:pPr marL="720000"/>
            <a:r>
              <a:rPr lang="uk-UA" b="1" dirty="0"/>
              <a:t>Коли конструктори зазнають невдачі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Конструктори</a:t>
            </a:r>
            <a:r>
              <a:rPr lang="ru-RU" sz="1800" dirty="0"/>
              <a:t> —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ще</a:t>
            </a:r>
            <a:r>
              <a:rPr lang="ru-RU" sz="1800" dirty="0"/>
              <a:t> одна </a:t>
            </a:r>
            <a:r>
              <a:rPr lang="ru-RU" sz="1800" dirty="0" err="1"/>
              <a:t>частина</a:t>
            </a:r>
            <a:r>
              <a:rPr lang="ru-RU" sz="1800" dirty="0"/>
              <a:t> </a:t>
            </a:r>
            <a:r>
              <a:rPr lang="ru-RU" sz="1800" dirty="0" err="1"/>
              <a:t>класів</a:t>
            </a:r>
            <a:r>
              <a:rPr lang="ru-RU" sz="1800" dirty="0"/>
              <a:t>, де </a:t>
            </a:r>
            <a:r>
              <a:rPr lang="ru-RU" sz="1800" dirty="0" err="1"/>
              <a:t>винятки</a:t>
            </a:r>
            <a:r>
              <a:rPr lang="ru-RU" sz="1800" dirty="0"/>
              <a:t> </a:t>
            </a:r>
            <a:r>
              <a:rPr lang="ru-RU" sz="1800" dirty="0" err="1"/>
              <a:t>можуть</a:t>
            </a:r>
            <a:r>
              <a:rPr lang="ru-RU" sz="1800" dirty="0"/>
              <a:t> бути </a:t>
            </a:r>
            <a:r>
              <a:rPr lang="ru-RU" sz="1800" dirty="0" err="1"/>
              <a:t>дуже</a:t>
            </a:r>
            <a:r>
              <a:rPr lang="ru-RU" sz="1800" dirty="0"/>
              <a:t> </a:t>
            </a:r>
            <a:r>
              <a:rPr lang="ru-RU" sz="1800" dirty="0" err="1"/>
              <a:t>корисними</a:t>
            </a:r>
            <a:r>
              <a:rPr lang="ru-RU" sz="1800" dirty="0"/>
              <a:t>. </a:t>
            </a:r>
            <a:r>
              <a:rPr lang="ru-RU" sz="1800" dirty="0" err="1"/>
              <a:t>Якщо</a:t>
            </a:r>
            <a:r>
              <a:rPr lang="ru-RU" sz="1800" dirty="0"/>
              <a:t> конструктор не </a:t>
            </a:r>
            <a:r>
              <a:rPr lang="ru-RU" sz="1800" dirty="0" err="1"/>
              <a:t>спрацював</a:t>
            </a:r>
            <a:r>
              <a:rPr lang="ru-RU" sz="1800" dirty="0"/>
              <a:t>, то </a:t>
            </a:r>
            <a:r>
              <a:rPr lang="ru-RU" sz="1800" dirty="0" err="1"/>
              <a:t>згенеруйте</a:t>
            </a:r>
            <a:r>
              <a:rPr lang="ru-RU" sz="1800" dirty="0"/>
              <a:t> </a:t>
            </a:r>
            <a:r>
              <a:rPr lang="ru-RU" sz="1800" dirty="0" err="1"/>
              <a:t>виняток</a:t>
            </a:r>
            <a:r>
              <a:rPr lang="ru-RU" sz="1800" dirty="0"/>
              <a:t>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повідомить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об’єкт</a:t>
            </a:r>
            <a:r>
              <a:rPr lang="ru-RU" sz="1800" dirty="0"/>
              <a:t> не </a:t>
            </a:r>
            <a:r>
              <a:rPr lang="ru-RU" sz="1800" dirty="0" err="1"/>
              <a:t>вдалося</a:t>
            </a:r>
            <a:r>
              <a:rPr lang="ru-RU" sz="1800" dirty="0"/>
              <a:t> </a:t>
            </a:r>
            <a:r>
              <a:rPr lang="ru-RU" sz="1800" dirty="0" err="1"/>
              <a:t>створити</a:t>
            </a:r>
            <a:r>
              <a:rPr lang="ru-RU" sz="1800" dirty="0"/>
              <a:t>. </a:t>
            </a:r>
            <a:r>
              <a:rPr lang="ru-RU" sz="1800" b="1" dirty="0" err="1">
                <a:highlight>
                  <a:srgbClr val="00FF00"/>
                </a:highlight>
              </a:rPr>
              <a:t>Створення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об’єкту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переривається</a:t>
            </a:r>
            <a:r>
              <a:rPr lang="ru-RU" sz="1800" b="1" dirty="0">
                <a:highlight>
                  <a:srgbClr val="00FF00"/>
                </a:highlight>
              </a:rPr>
              <a:t>, а деструктор </a:t>
            </a:r>
            <a:r>
              <a:rPr lang="ru-RU" sz="1800" b="1" dirty="0" err="1">
                <a:highlight>
                  <a:srgbClr val="00FF00"/>
                </a:highlight>
              </a:rPr>
              <a:t>ніколи</a:t>
            </a:r>
            <a:r>
              <a:rPr lang="ru-RU" sz="1800" b="1" dirty="0">
                <a:highlight>
                  <a:srgbClr val="00FF00"/>
                </a:highlight>
              </a:rPr>
              <a:t> не </a:t>
            </a:r>
            <a:r>
              <a:rPr lang="ru-RU" sz="1800" b="1" dirty="0" err="1">
                <a:highlight>
                  <a:srgbClr val="00FF00"/>
                </a:highlight>
              </a:rPr>
              <a:t>виконується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dirty="0"/>
              <a:t>(</a:t>
            </a:r>
            <a:r>
              <a:rPr lang="ru-RU" sz="1800" dirty="0" err="1"/>
              <a:t>зверніть</a:t>
            </a:r>
            <a:r>
              <a:rPr lang="ru-RU" sz="1800" dirty="0"/>
              <a:t> </a:t>
            </a:r>
            <a:r>
              <a:rPr lang="ru-RU" sz="1800" dirty="0" err="1"/>
              <a:t>увагу</a:t>
            </a:r>
            <a:r>
              <a:rPr lang="ru-RU" sz="1800" dirty="0"/>
              <a:t>,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означає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ваш конструктор повинен </a:t>
            </a:r>
            <a:r>
              <a:rPr lang="ru-RU" sz="1800" dirty="0" err="1"/>
              <a:t>самостійно</a:t>
            </a:r>
            <a:r>
              <a:rPr lang="ru-RU" sz="1800" dirty="0"/>
              <a:t> </a:t>
            </a:r>
            <a:r>
              <a:rPr lang="ru-RU" sz="1800" dirty="0" err="1"/>
              <a:t>виконувати</a:t>
            </a:r>
            <a:r>
              <a:rPr lang="ru-RU" sz="1800" dirty="0"/>
              <a:t> очистку </a:t>
            </a:r>
            <a:r>
              <a:rPr lang="ru-RU" sz="1800" dirty="0" err="1"/>
              <a:t>пам’яті</a:t>
            </a:r>
            <a:r>
              <a:rPr lang="ru-RU" sz="1800" dirty="0"/>
              <a:t> перед </a:t>
            </a:r>
            <a:r>
              <a:rPr lang="ru-RU" sz="1800" dirty="0" err="1"/>
              <a:t>генерацією</a:t>
            </a:r>
            <a:r>
              <a:rPr lang="ru-RU" sz="1800" dirty="0"/>
              <a:t> </a:t>
            </a:r>
            <a:r>
              <a:rPr lang="ru-RU" sz="1800" dirty="0" err="1"/>
              <a:t>винятку</a:t>
            </a:r>
            <a:r>
              <a:rPr lang="ru-RU" sz="1800" dirty="0"/>
              <a:t>).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4077965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Класи-винятки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Однією з основних проблем використання фундаментальних типів даних (наприклад,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) </a:t>
            </a:r>
            <a:r>
              <a:rPr lang="uk-UA" sz="1800" dirty="0"/>
              <a:t>в якості типів винятків є те, що вони, по своїй суті, є невизначеними. Ще серйознішою проблемою є неоднозначність того, що означає виняток, коли в блоці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sz="1800" dirty="0"/>
              <a:t> </a:t>
            </a:r>
            <a:r>
              <a:rPr lang="uk-UA" sz="1800" dirty="0"/>
              <a:t>є кілька </a:t>
            </a:r>
            <a:r>
              <a:rPr lang="uk-UA" sz="1800" dirty="0" err="1"/>
              <a:t>стейтментів</a:t>
            </a:r>
            <a:r>
              <a:rPr lang="uk-UA" sz="1800" dirty="0"/>
              <a:t> або викликів функцій: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цьому прикладі, якщо ми зловимо виняток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, </a:t>
            </a:r>
            <a:r>
              <a:rPr lang="uk-UA" sz="1800" dirty="0"/>
              <a:t>то що він нам повідомить? Чи був переданий </a:t>
            </a:r>
            <a:r>
              <a:rPr lang="en-US" sz="1800" dirty="0"/>
              <a:t>index </a:t>
            </a:r>
            <a:r>
              <a:rPr lang="uk-UA" sz="1800" dirty="0"/>
              <a:t>неприпустимим? Може оператор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uk-UA" sz="1800" dirty="0"/>
              <a:t> викликав </a:t>
            </a:r>
            <a:r>
              <a:rPr lang="uk-UA" sz="1800" dirty="0" err="1"/>
              <a:t>цілочисельне</a:t>
            </a:r>
            <a:r>
              <a:rPr lang="uk-UA" sz="1800" dirty="0"/>
              <a:t> переповнення чи може оператор </a:t>
            </a:r>
            <a:r>
              <a:rPr lang="en-US" sz="1800" dirty="0"/>
              <a:t>new </a:t>
            </a:r>
            <a:r>
              <a:rPr lang="uk-UA" sz="1800" dirty="0"/>
              <a:t>не спрацював через нестачу пам’яті? Хоча ми можемо генерувати винятки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const char*</a:t>
            </a:r>
            <a:r>
              <a:rPr lang="en-US" sz="1800" dirty="0"/>
              <a:t>, </a:t>
            </a:r>
            <a:r>
              <a:rPr lang="uk-UA" sz="1800" dirty="0"/>
              <a:t>які вказуватимуть ПРИЧИНУ збою, це все ще не дасть нам можливості обробляти винятки з різних місць по-різному.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C3EA5-07CE-4C13-B6F5-FE62366B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698" y="2174014"/>
            <a:ext cx="4936604" cy="25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51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Класи-винятки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Одним із способів вирішення цієї проблеми є використання класів-винятків. </a:t>
            </a:r>
            <a:r>
              <a:rPr lang="uk-UA" sz="1800" b="1" dirty="0">
                <a:highlight>
                  <a:srgbClr val="00FF00"/>
                </a:highlight>
              </a:rPr>
              <a:t>Клас-виняток</a:t>
            </a:r>
            <a:r>
              <a:rPr lang="uk-UA" sz="1800" dirty="0"/>
              <a:t> — це звичайний клас, який генерується в якості винятку. Створимо простий клас-виняток, який використовуватиметься з нашим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ArrayInt</a:t>
            </a:r>
            <a:r>
              <a:rPr lang="en-US" sz="1800" dirty="0"/>
              <a:t>:</a:t>
            </a:r>
            <a:endParaRPr lang="uk-U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CA0D0-C097-4C11-8A87-35F336B8F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542" y="2253093"/>
            <a:ext cx="6224914" cy="460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991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D1A0C-E668-49E2-99BD-77A5D45C5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676" y="-1"/>
            <a:ext cx="5268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15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Використовуючи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такий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клас</a:t>
            </a:r>
            <a:r>
              <a:rPr lang="ru-RU" sz="1800" b="1" dirty="0">
                <a:highlight>
                  <a:srgbClr val="00FF00"/>
                </a:highlight>
              </a:rPr>
              <a:t>, ми </a:t>
            </a:r>
            <a:r>
              <a:rPr lang="ru-RU" sz="1800" b="1" dirty="0" err="1">
                <a:highlight>
                  <a:srgbClr val="00FF00"/>
                </a:highlight>
              </a:rPr>
              <a:t>можемо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генерувати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виняток</a:t>
            </a:r>
            <a:r>
              <a:rPr lang="ru-RU" sz="1800" b="1" dirty="0">
                <a:highlight>
                  <a:srgbClr val="00FF00"/>
                </a:highlight>
              </a:rPr>
              <a:t>, </a:t>
            </a:r>
            <a:r>
              <a:rPr lang="ru-RU" sz="1800" b="1" dirty="0" err="1">
                <a:highlight>
                  <a:srgbClr val="00FF00"/>
                </a:highlight>
              </a:rPr>
              <a:t>який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повертає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опис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виниклої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проблеми</a:t>
            </a:r>
            <a:r>
              <a:rPr lang="ru-RU" sz="1800" dirty="0"/>
              <a:t>.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дасть</a:t>
            </a:r>
            <a:r>
              <a:rPr lang="ru-RU" sz="1800" dirty="0"/>
              <a:t> нам точно </a:t>
            </a:r>
            <a:r>
              <a:rPr lang="ru-RU" sz="1800" dirty="0" err="1"/>
              <a:t>зрозуміти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саме</a:t>
            </a:r>
            <a:r>
              <a:rPr lang="ru-RU" sz="1800" dirty="0"/>
              <a:t> </a:t>
            </a:r>
            <a:r>
              <a:rPr lang="ru-RU" sz="1800" dirty="0" err="1"/>
              <a:t>пішло</a:t>
            </a:r>
            <a:r>
              <a:rPr lang="ru-RU" sz="1800" dirty="0"/>
              <a:t> не так. І, </a:t>
            </a:r>
            <a:r>
              <a:rPr lang="ru-RU" sz="1800" dirty="0" err="1"/>
              <a:t>оскільки</a:t>
            </a:r>
            <a:r>
              <a:rPr lang="ru-RU" sz="1800" dirty="0"/>
              <a:t> </a:t>
            </a:r>
            <a:r>
              <a:rPr lang="ru-RU" sz="1800" dirty="0" err="1"/>
              <a:t>виняток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ArrayException</a:t>
            </a:r>
            <a:r>
              <a:rPr lang="ru-RU" sz="1800" dirty="0"/>
              <a:t> </a:t>
            </a:r>
            <a:r>
              <a:rPr lang="ru-RU" sz="1800" dirty="0" err="1"/>
              <a:t>має</a:t>
            </a:r>
            <a:r>
              <a:rPr lang="ru-RU" sz="1800" dirty="0"/>
              <a:t> </a:t>
            </a:r>
            <a:r>
              <a:rPr lang="ru-RU" sz="1800" dirty="0" err="1"/>
              <a:t>унікальний</a:t>
            </a:r>
            <a:r>
              <a:rPr lang="ru-RU" sz="1800" dirty="0"/>
              <a:t> тип, ми </a:t>
            </a:r>
            <a:r>
              <a:rPr lang="ru-RU" sz="1800" dirty="0" err="1"/>
              <a:t>можемо</a:t>
            </a:r>
            <a:r>
              <a:rPr lang="ru-RU" sz="1800" dirty="0"/>
              <a:t> </a:t>
            </a:r>
            <a:r>
              <a:rPr lang="ru-RU" sz="1800" dirty="0" err="1"/>
              <a:t>обробляти</a:t>
            </a:r>
            <a:r>
              <a:rPr lang="ru-RU" sz="1800" dirty="0"/>
              <a:t> </a:t>
            </a:r>
            <a:r>
              <a:rPr lang="ru-RU" sz="1800" dirty="0" err="1"/>
              <a:t>його</a:t>
            </a:r>
            <a:r>
              <a:rPr lang="ru-RU" sz="1800" dirty="0"/>
              <a:t> </a:t>
            </a:r>
            <a:r>
              <a:rPr lang="ru-RU" sz="1800" dirty="0" err="1"/>
              <a:t>відповідним</a:t>
            </a:r>
            <a:r>
              <a:rPr lang="ru-RU" sz="1800" dirty="0"/>
              <a:t> чином (не так як </a:t>
            </a:r>
            <a:r>
              <a:rPr lang="ru-RU" sz="1800" dirty="0" err="1"/>
              <a:t>інші</a:t>
            </a:r>
            <a:r>
              <a:rPr lang="ru-RU" sz="1800" dirty="0"/>
              <a:t> </a:t>
            </a:r>
            <a:r>
              <a:rPr lang="ru-RU" sz="1800" dirty="0" err="1"/>
              <a:t>винятки</a:t>
            </a:r>
            <a:r>
              <a:rPr lang="ru-RU" sz="1800" dirty="0"/>
              <a:t>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Зверніть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увагу</a:t>
            </a:r>
            <a:r>
              <a:rPr lang="ru-RU" sz="1800" b="1" dirty="0">
                <a:highlight>
                  <a:srgbClr val="00FF00"/>
                </a:highlight>
              </a:rPr>
              <a:t>, в </a:t>
            </a:r>
            <a:r>
              <a:rPr lang="ru-RU" sz="1800" b="1" dirty="0" err="1">
                <a:highlight>
                  <a:srgbClr val="00FF00"/>
                </a:highlight>
              </a:rPr>
              <a:t>обробниках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винятків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об’єкти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класу-винятку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приймати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потрібно</a:t>
            </a:r>
            <a:r>
              <a:rPr lang="ru-RU" sz="1800" b="1" dirty="0">
                <a:highlight>
                  <a:srgbClr val="00FF00"/>
                </a:highlight>
              </a:rPr>
              <a:t> по </a:t>
            </a:r>
            <a:r>
              <a:rPr lang="ru-RU" sz="1800" b="1" dirty="0" err="1">
                <a:highlight>
                  <a:srgbClr val="00FF00"/>
                </a:highlight>
              </a:rPr>
              <a:t>посиланню</a:t>
            </a:r>
            <a:r>
              <a:rPr lang="ru-RU" sz="1800" b="1" dirty="0">
                <a:highlight>
                  <a:srgbClr val="00FF00"/>
                </a:highlight>
              </a:rPr>
              <a:t>, а не по </a:t>
            </a:r>
            <a:r>
              <a:rPr lang="ru-RU" sz="1800" b="1" dirty="0" err="1">
                <a:highlight>
                  <a:srgbClr val="00FF00"/>
                </a:highlight>
              </a:rPr>
              <a:t>значенню</a:t>
            </a:r>
            <a:r>
              <a:rPr lang="ru-RU" sz="1800" dirty="0"/>
              <a:t>.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запобіжить</a:t>
            </a:r>
            <a:r>
              <a:rPr lang="ru-RU" sz="1800" dirty="0"/>
              <a:t> </a:t>
            </a:r>
            <a:r>
              <a:rPr lang="ru-RU" sz="1800" dirty="0" err="1"/>
              <a:t>створенню</a:t>
            </a:r>
            <a:r>
              <a:rPr lang="ru-RU" sz="1800" dirty="0"/>
              <a:t> </a:t>
            </a:r>
            <a:r>
              <a:rPr lang="ru-RU" sz="1800" dirty="0" err="1"/>
              <a:t>копії</a:t>
            </a:r>
            <a:r>
              <a:rPr lang="ru-RU" sz="1800" dirty="0"/>
              <a:t> </a:t>
            </a:r>
            <a:r>
              <a:rPr lang="ru-RU" sz="1800" dirty="0" err="1"/>
              <a:t>винятку</a:t>
            </a:r>
            <a:r>
              <a:rPr lang="ru-RU" sz="1800" dirty="0"/>
              <a:t> </a:t>
            </a:r>
            <a:r>
              <a:rPr lang="ru-RU" sz="1800" dirty="0" err="1"/>
              <a:t>компілятором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є </a:t>
            </a:r>
            <a:r>
              <a:rPr lang="ru-RU" sz="1800" dirty="0" err="1"/>
              <a:t>витратною</a:t>
            </a:r>
            <a:r>
              <a:rPr lang="ru-RU" sz="1800" dirty="0"/>
              <a:t> </a:t>
            </a:r>
            <a:r>
              <a:rPr lang="ru-RU" sz="1800" dirty="0" err="1"/>
              <a:t>операцією</a:t>
            </a:r>
            <a:r>
              <a:rPr lang="ru-RU" sz="1800" dirty="0"/>
              <a:t> (особливо, коли </a:t>
            </a:r>
            <a:r>
              <a:rPr lang="ru-RU" sz="1800" dirty="0" err="1"/>
              <a:t>виняток</a:t>
            </a:r>
            <a:r>
              <a:rPr lang="ru-RU" sz="1800" dirty="0"/>
              <a:t> є </a:t>
            </a:r>
            <a:r>
              <a:rPr lang="ru-RU" sz="1800" dirty="0" err="1"/>
              <a:t>об’єктом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), і </a:t>
            </a:r>
            <a:r>
              <a:rPr lang="ru-RU" sz="1800" dirty="0" err="1"/>
              <a:t>запобіжить</a:t>
            </a:r>
            <a:r>
              <a:rPr lang="ru-RU" sz="1800" dirty="0"/>
              <a:t> </a:t>
            </a:r>
            <a:r>
              <a:rPr lang="ru-RU" sz="1800" dirty="0" err="1"/>
              <a:t>обрізці</a:t>
            </a:r>
            <a:r>
              <a:rPr lang="ru-RU" sz="1800" dirty="0"/>
              <a:t> </a:t>
            </a:r>
            <a:r>
              <a:rPr lang="ru-RU" sz="1800" dirty="0" err="1"/>
              <a:t>об’єктів</a:t>
            </a:r>
            <a:r>
              <a:rPr lang="ru-RU" sz="1800" dirty="0"/>
              <a:t> при </a:t>
            </a:r>
            <a:r>
              <a:rPr lang="ru-RU" sz="1800" dirty="0" err="1"/>
              <a:t>роботі</a:t>
            </a:r>
            <a:r>
              <a:rPr lang="ru-RU" sz="1800" dirty="0"/>
              <a:t> з </a:t>
            </a:r>
            <a:r>
              <a:rPr lang="ru-RU" sz="1800" dirty="0" err="1"/>
              <a:t>дочірніми</a:t>
            </a:r>
            <a:r>
              <a:rPr lang="ru-RU" sz="1800" dirty="0"/>
              <a:t> </a:t>
            </a:r>
            <a:r>
              <a:rPr lang="ru-RU" sz="1800" dirty="0" err="1"/>
              <a:t>класами-винятками</a:t>
            </a:r>
            <a:r>
              <a:rPr lang="ru-RU" sz="1800" dirty="0"/>
              <a:t>. </a:t>
            </a:r>
            <a:r>
              <a:rPr lang="ru-RU" sz="1800" b="1" dirty="0">
                <a:highlight>
                  <a:srgbClr val="FFFF00"/>
                </a:highlight>
              </a:rPr>
              <a:t>Передачу по </a:t>
            </a:r>
            <a:r>
              <a:rPr lang="ru-RU" sz="1800" b="1" dirty="0" err="1">
                <a:highlight>
                  <a:srgbClr val="FFFF00"/>
                </a:highlight>
              </a:rPr>
              <a:t>адресі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краще</a:t>
            </a:r>
            <a:r>
              <a:rPr lang="ru-RU" sz="1800" b="1" dirty="0">
                <a:highlight>
                  <a:srgbClr val="FFFF00"/>
                </a:highlight>
              </a:rPr>
              <a:t> не </a:t>
            </a:r>
            <a:r>
              <a:rPr lang="ru-RU" sz="1800" b="1" dirty="0" err="1">
                <a:highlight>
                  <a:srgbClr val="FFFF00"/>
                </a:highlight>
              </a:rPr>
              <a:t>використовувати</a:t>
            </a:r>
            <a:r>
              <a:rPr lang="ru-RU" sz="1800" b="1" dirty="0">
                <a:highlight>
                  <a:srgbClr val="FFFF00"/>
                </a:highlight>
              </a:rPr>
              <a:t>, </a:t>
            </a:r>
            <a:r>
              <a:rPr lang="ru-RU" sz="1800" b="1" dirty="0" err="1">
                <a:highlight>
                  <a:srgbClr val="FFFF00"/>
                </a:highlight>
              </a:rPr>
              <a:t>якщо</a:t>
            </a:r>
            <a:r>
              <a:rPr lang="ru-RU" sz="1800" b="1" dirty="0">
                <a:highlight>
                  <a:srgbClr val="FFFF00"/>
                </a:highlight>
              </a:rPr>
              <a:t> у вас </a:t>
            </a:r>
            <a:r>
              <a:rPr lang="ru-RU" sz="1800" b="1" dirty="0" err="1">
                <a:highlight>
                  <a:srgbClr val="FFFF00"/>
                </a:highlight>
              </a:rPr>
              <a:t>немає</a:t>
            </a:r>
            <a:r>
              <a:rPr lang="ru-RU" sz="1800" b="1" dirty="0">
                <a:highlight>
                  <a:srgbClr val="FFFF00"/>
                </a:highlight>
              </a:rPr>
              <a:t> на </a:t>
            </a:r>
            <a:r>
              <a:rPr lang="ru-RU" sz="1800" b="1" dirty="0" err="1">
                <a:highlight>
                  <a:srgbClr val="FFFF00"/>
                </a:highlight>
              </a:rPr>
              <a:t>це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вагомих</a:t>
            </a:r>
            <a:r>
              <a:rPr lang="ru-RU" sz="1800" b="1" dirty="0">
                <a:highlight>
                  <a:srgbClr val="FFFF00"/>
                </a:highlight>
              </a:rPr>
              <a:t> причин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668195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Винятки і Спадкування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8782103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Оскільки</a:t>
            </a:r>
            <a:r>
              <a:rPr lang="ru-RU" sz="1800" dirty="0"/>
              <a:t> ми </a:t>
            </a:r>
            <a:r>
              <a:rPr lang="ru-RU" sz="1800" dirty="0" err="1"/>
              <a:t>можемо</a:t>
            </a:r>
            <a:r>
              <a:rPr lang="ru-RU" sz="1800" dirty="0"/>
              <a:t> </a:t>
            </a:r>
            <a:r>
              <a:rPr lang="ru-RU" sz="1800" dirty="0" err="1"/>
              <a:t>генерувати</a:t>
            </a:r>
            <a:r>
              <a:rPr lang="ru-RU" sz="1800" dirty="0"/>
              <a:t> </a:t>
            </a:r>
            <a:r>
              <a:rPr lang="ru-RU" sz="1800" dirty="0" err="1"/>
              <a:t>об’єкти</a:t>
            </a:r>
            <a:r>
              <a:rPr lang="ru-RU" sz="1800" dirty="0"/>
              <a:t> </a:t>
            </a:r>
            <a:r>
              <a:rPr lang="ru-RU" sz="1800" dirty="0" err="1"/>
              <a:t>класів</a:t>
            </a:r>
            <a:r>
              <a:rPr lang="ru-RU" sz="1800" dirty="0"/>
              <a:t> в </a:t>
            </a:r>
            <a:r>
              <a:rPr lang="ru-RU" sz="1800" dirty="0" err="1"/>
              <a:t>якості</a:t>
            </a:r>
            <a:r>
              <a:rPr lang="ru-RU" sz="1800" dirty="0"/>
              <a:t> </a:t>
            </a:r>
            <a:r>
              <a:rPr lang="ru-RU" sz="1800" dirty="0" err="1"/>
              <a:t>винятків</a:t>
            </a:r>
            <a:r>
              <a:rPr lang="ru-RU" sz="1800" dirty="0"/>
              <a:t>, а </a:t>
            </a:r>
            <a:r>
              <a:rPr lang="ru-RU" sz="1800" dirty="0" err="1"/>
              <a:t>класи</a:t>
            </a:r>
            <a:r>
              <a:rPr lang="ru-RU" sz="1800" dirty="0"/>
              <a:t> </a:t>
            </a:r>
            <a:r>
              <a:rPr lang="ru-RU" sz="1800" dirty="0" err="1"/>
              <a:t>можуть</a:t>
            </a:r>
            <a:r>
              <a:rPr lang="ru-RU" sz="1800" dirty="0"/>
              <a:t> бути </a:t>
            </a:r>
            <a:r>
              <a:rPr lang="ru-RU" sz="1800" dirty="0" err="1"/>
              <a:t>отримані</a:t>
            </a:r>
            <a:r>
              <a:rPr lang="ru-RU" sz="1800" dirty="0"/>
              <a:t> з </a:t>
            </a:r>
            <a:r>
              <a:rPr lang="ru-RU" sz="1800" dirty="0" err="1"/>
              <a:t>інших</a:t>
            </a:r>
            <a:r>
              <a:rPr lang="ru-RU" sz="1800" dirty="0"/>
              <a:t> </a:t>
            </a:r>
            <a:r>
              <a:rPr lang="ru-RU" sz="1800" dirty="0" err="1"/>
              <a:t>класів</a:t>
            </a:r>
            <a:r>
              <a:rPr lang="ru-RU" sz="1800" dirty="0"/>
              <a:t>, то нам </a:t>
            </a:r>
            <a:r>
              <a:rPr lang="ru-RU" sz="1800" dirty="0" err="1"/>
              <a:t>потрібно</a:t>
            </a:r>
            <a:r>
              <a:rPr lang="ru-RU" sz="1800" dirty="0"/>
              <a:t> </a:t>
            </a:r>
            <a:r>
              <a:rPr lang="ru-RU" sz="1800" dirty="0" err="1"/>
              <a:t>враховувати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станеться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ми </a:t>
            </a:r>
            <a:r>
              <a:rPr lang="ru-RU" sz="1800" dirty="0" err="1"/>
              <a:t>будемо</a:t>
            </a:r>
            <a:r>
              <a:rPr lang="ru-RU" sz="1800" dirty="0"/>
              <a:t> </a:t>
            </a:r>
            <a:r>
              <a:rPr lang="ru-RU" sz="1800" dirty="0" err="1"/>
              <a:t>використовувати</a:t>
            </a:r>
            <a:r>
              <a:rPr lang="ru-RU" sz="1800" dirty="0"/>
              <a:t> </a:t>
            </a:r>
            <a:r>
              <a:rPr lang="uk-UA" sz="1800" dirty="0"/>
              <a:t>наслідувані</a:t>
            </a:r>
            <a:r>
              <a:rPr lang="ru-RU" sz="1800" dirty="0"/>
              <a:t> </a:t>
            </a:r>
            <a:r>
              <a:rPr lang="ru-RU" sz="1800" dirty="0" err="1"/>
              <a:t>класи</a:t>
            </a:r>
            <a:r>
              <a:rPr lang="ru-RU" sz="1800" dirty="0"/>
              <a:t> в </a:t>
            </a:r>
            <a:r>
              <a:rPr lang="ru-RU" sz="1800" dirty="0" err="1"/>
              <a:t>якості</a:t>
            </a:r>
            <a:r>
              <a:rPr lang="ru-RU" sz="1800" dirty="0"/>
              <a:t> </a:t>
            </a:r>
            <a:r>
              <a:rPr lang="ru-RU" sz="1800" dirty="0" err="1"/>
              <a:t>винятків</a:t>
            </a:r>
            <a:r>
              <a:rPr lang="ru-RU" sz="1800" dirty="0"/>
              <a:t>. </a:t>
            </a:r>
            <a:r>
              <a:rPr lang="ru-RU" sz="1800" b="1" dirty="0" err="1">
                <a:highlight>
                  <a:srgbClr val="00FF00"/>
                </a:highlight>
              </a:rPr>
              <a:t>Виявляється</a:t>
            </a:r>
            <a:r>
              <a:rPr lang="ru-RU" sz="1800" b="1" dirty="0">
                <a:highlight>
                  <a:srgbClr val="00FF00"/>
                </a:highlight>
              </a:rPr>
              <a:t>, </a:t>
            </a:r>
            <a:r>
              <a:rPr lang="ru-RU" sz="1800" b="1" dirty="0" err="1">
                <a:highlight>
                  <a:srgbClr val="00FF00"/>
                </a:highlight>
              </a:rPr>
              <a:t>обробники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можуть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обробляти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винятки</a:t>
            </a:r>
            <a:r>
              <a:rPr lang="ru-RU" sz="1800" b="1" dirty="0">
                <a:highlight>
                  <a:srgbClr val="00FF00"/>
                </a:highlight>
              </a:rPr>
              <a:t> не </a:t>
            </a:r>
            <a:r>
              <a:rPr lang="ru-RU" sz="1800" b="1" dirty="0" err="1">
                <a:highlight>
                  <a:srgbClr val="00FF00"/>
                </a:highlight>
              </a:rPr>
              <a:t>тільки</a:t>
            </a:r>
            <a:r>
              <a:rPr lang="ru-RU" sz="1800" b="1" dirty="0">
                <a:highlight>
                  <a:srgbClr val="00FF00"/>
                </a:highlight>
              </a:rPr>
              <a:t> одного </a:t>
            </a:r>
            <a:r>
              <a:rPr lang="ru-RU" sz="1800" b="1" dirty="0" err="1">
                <a:highlight>
                  <a:srgbClr val="00FF00"/>
                </a:highlight>
              </a:rPr>
              <a:t>певного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класу</a:t>
            </a:r>
            <a:r>
              <a:rPr lang="ru-RU" sz="1800" b="1" dirty="0">
                <a:highlight>
                  <a:srgbClr val="00FF00"/>
                </a:highlight>
              </a:rPr>
              <a:t>, а й </a:t>
            </a:r>
            <a:r>
              <a:rPr lang="ru-RU" sz="1800" b="1" dirty="0" err="1">
                <a:highlight>
                  <a:srgbClr val="00FF00"/>
                </a:highlight>
              </a:rPr>
              <a:t>винятки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дочірніх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йому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класів</a:t>
            </a:r>
            <a:r>
              <a:rPr lang="ru-RU" sz="1800" dirty="0"/>
              <a:t>!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Розглянемо</a:t>
            </a:r>
            <a:r>
              <a:rPr lang="ru-RU" sz="1800" dirty="0"/>
              <a:t> </a:t>
            </a:r>
            <a:r>
              <a:rPr lang="ru-RU" sz="1800" dirty="0" err="1"/>
              <a:t>наступний</a:t>
            </a:r>
            <a:r>
              <a:rPr lang="ru-RU" sz="1800" dirty="0"/>
              <a:t> приклад:</a:t>
            </a:r>
            <a:endParaRPr lang="uk-U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B4466-4466-49BC-A1BA-94033320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103" y="0"/>
            <a:ext cx="340989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172E41-F7EA-469A-8BC5-C7DEED782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834" y="6412192"/>
            <a:ext cx="1287892" cy="2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04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Винятки і Спадкування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Що сталося?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По-перше,</a:t>
            </a:r>
            <a:r>
              <a:rPr lang="uk-UA" sz="1800" dirty="0"/>
              <a:t> як ми вже говорили, дочірні класи можуть бути спіймані обробником батьківського класу. Оскільки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</a:t>
            </a:r>
            <a:r>
              <a:rPr lang="uk-UA" sz="1800" dirty="0"/>
              <a:t>є дочірнім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то з цього випливає, що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«</a:t>
            </a:r>
            <a:r>
              <a:rPr lang="uk-UA" sz="1800" dirty="0"/>
              <a:t>є»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(«</a:t>
            </a:r>
            <a:r>
              <a:rPr lang="uk-UA" sz="1800" dirty="0"/>
              <a:t>є» — тип відносин). По-друге, коли </a:t>
            </a:r>
            <a:r>
              <a:rPr lang="en-US" sz="1800" dirty="0"/>
              <a:t>C++ </a:t>
            </a:r>
            <a:r>
              <a:rPr lang="uk-UA" sz="1800" dirty="0"/>
              <a:t>намагається знайти обробник для згенерованого винятку, він робить це послідовно. Перше, що він перевіряє — чи підходить обробник винятків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для винятків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. </a:t>
            </a:r>
            <a:r>
              <a:rPr lang="uk-UA" sz="1800" dirty="0"/>
              <a:t>Оскільки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«</a:t>
            </a:r>
            <a:r>
              <a:rPr lang="uk-UA" sz="1800" dirty="0"/>
              <a:t>є»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то блок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 </a:t>
            </a:r>
            <a:r>
              <a:rPr lang="uk-UA" sz="1800" dirty="0"/>
              <a:t>для об’єктів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підходить і, відповідно, виконується! У цьому випадку блок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 </a:t>
            </a:r>
            <a:r>
              <a:rPr lang="uk-UA" sz="1800" dirty="0"/>
              <a:t>для об’єктів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</a:t>
            </a:r>
            <a:r>
              <a:rPr lang="uk-UA" sz="1800" dirty="0"/>
              <a:t>ніколи не виконається.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Щоб цей приклад працював по-іншому, нам потрібно змінити порядок послідовності блоків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: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696428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FD1F5-7905-415E-99D1-E9E25AD97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051" y="-1"/>
            <a:ext cx="340989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E0879E-C554-447A-A342-0A135B838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432" y="6224177"/>
            <a:ext cx="1234547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/>
              <a:t>Коли </a:t>
            </a:r>
            <a:r>
              <a:rPr lang="ru-RU" b="1" dirty="0" err="1"/>
              <a:t>коди</a:t>
            </a:r>
            <a:r>
              <a:rPr lang="ru-RU" b="1" dirty="0"/>
              <a:t> </a:t>
            </a:r>
            <a:r>
              <a:rPr lang="ru-RU" b="1" dirty="0" err="1"/>
              <a:t>повернення</a:t>
            </a:r>
            <a:r>
              <a:rPr lang="ru-RU" b="1" dirty="0"/>
              <a:t> не </a:t>
            </a:r>
            <a:r>
              <a:rPr lang="ru-RU" b="1" dirty="0" err="1"/>
              <a:t>справляються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По-третє</a:t>
            </a:r>
            <a:r>
              <a:rPr lang="ru-RU" sz="1800" dirty="0"/>
              <a:t>, коли коду </a:t>
            </a:r>
            <a:r>
              <a:rPr lang="ru-RU" sz="1800" dirty="0" err="1"/>
              <a:t>багато</a:t>
            </a:r>
            <a:r>
              <a:rPr lang="ru-RU" sz="1800" dirty="0"/>
              <a:t>, то </a:t>
            </a:r>
            <a:r>
              <a:rPr lang="ru-RU" sz="1800" dirty="0" err="1"/>
              <a:t>багато</a:t>
            </a:r>
            <a:r>
              <a:rPr lang="ru-RU" sz="1800" dirty="0"/>
              <a:t> речей </a:t>
            </a:r>
            <a:r>
              <a:rPr lang="ru-RU" sz="1800" dirty="0" err="1"/>
              <a:t>можуть</a:t>
            </a:r>
            <a:r>
              <a:rPr lang="ru-RU" sz="1800" dirty="0"/>
              <a:t> </a:t>
            </a:r>
            <a:r>
              <a:rPr lang="ru-RU" sz="1800" dirty="0" err="1"/>
              <a:t>піти</a:t>
            </a:r>
            <a:r>
              <a:rPr lang="ru-RU" sz="1800" dirty="0"/>
              <a:t> не по плану, тому </a:t>
            </a:r>
            <a:r>
              <a:rPr lang="ru-RU" sz="1800" dirty="0" err="1"/>
              <a:t>коди</a:t>
            </a:r>
            <a:r>
              <a:rPr lang="ru-RU" sz="1800" dirty="0"/>
              <a:t> </a:t>
            </a:r>
            <a:r>
              <a:rPr lang="ru-RU" sz="1800" dirty="0" err="1"/>
              <a:t>повернення</a:t>
            </a:r>
            <a:r>
              <a:rPr lang="ru-RU" sz="1800" dirty="0"/>
              <a:t> </a:t>
            </a:r>
            <a:r>
              <a:rPr lang="ru-RU" sz="1800" dirty="0" err="1"/>
              <a:t>потрібно</a:t>
            </a:r>
            <a:r>
              <a:rPr lang="ru-RU" sz="1800" dirty="0"/>
              <a:t> </a:t>
            </a:r>
            <a:r>
              <a:rPr lang="ru-RU" sz="1800" dirty="0" err="1"/>
              <a:t>постійно</a:t>
            </a:r>
            <a:r>
              <a:rPr lang="ru-RU" sz="1800" dirty="0"/>
              <a:t> </a:t>
            </a:r>
            <a:r>
              <a:rPr lang="ru-RU" sz="1800" dirty="0" err="1"/>
              <a:t>перевіряти</a:t>
            </a:r>
            <a:r>
              <a:rPr lang="ru-RU" sz="1800" dirty="0"/>
              <a:t>. </a:t>
            </a:r>
            <a:r>
              <a:rPr lang="ru-RU" sz="1800" dirty="0" err="1"/>
              <a:t>Розглянемо</a:t>
            </a:r>
            <a:r>
              <a:rPr lang="ru-RU" sz="1800" dirty="0"/>
              <a:t> </a:t>
            </a:r>
            <a:r>
              <a:rPr lang="ru-RU" sz="1800" dirty="0" err="1"/>
              <a:t>наступний</a:t>
            </a:r>
            <a:r>
              <a:rPr lang="ru-RU" sz="1800" dirty="0"/>
              <a:t> фрагмент </a:t>
            </a:r>
            <a:r>
              <a:rPr lang="ru-RU" sz="1800" dirty="0" err="1"/>
              <a:t>програми</a:t>
            </a:r>
            <a:r>
              <a:rPr lang="ru-RU" sz="1800" dirty="0"/>
              <a:t>, в </a:t>
            </a:r>
            <a:r>
              <a:rPr lang="ru-RU" sz="1800" dirty="0" err="1"/>
              <a:t>якому</a:t>
            </a:r>
            <a:r>
              <a:rPr lang="ru-RU" sz="1800" dirty="0"/>
              <a:t> проводиться </a:t>
            </a:r>
            <a:r>
              <a:rPr lang="ru-RU" sz="1800" dirty="0" err="1"/>
              <a:t>аналіз</a:t>
            </a:r>
            <a:r>
              <a:rPr lang="ru-RU" sz="1800" dirty="0"/>
              <a:t> текстового файлу на </a:t>
            </a:r>
            <a:r>
              <a:rPr lang="ru-RU" sz="1800" dirty="0" err="1"/>
              <a:t>наявність</a:t>
            </a:r>
            <a:r>
              <a:rPr lang="ru-RU" sz="1800" dirty="0"/>
              <a:t> </a:t>
            </a:r>
            <a:r>
              <a:rPr lang="ru-RU" sz="1800" dirty="0" err="1"/>
              <a:t>певних</a:t>
            </a:r>
            <a:r>
              <a:rPr lang="ru-RU" sz="1800" dirty="0"/>
              <a:t> </a:t>
            </a:r>
            <a:r>
              <a:rPr lang="ru-RU" sz="1800" dirty="0" err="1"/>
              <a:t>значень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83F37-6FB2-4C69-B493-22400E836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46" y="2250959"/>
            <a:ext cx="11522908" cy="433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39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Таким чином, обробник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</a:t>
            </a:r>
            <a:r>
              <a:rPr lang="uk-UA" sz="1800" dirty="0"/>
              <a:t>ловитиме і оброблятиме винятки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. </a:t>
            </a:r>
            <a:r>
              <a:rPr lang="uk-UA" sz="1800" dirty="0"/>
              <a:t>Винятки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не відповідають обробнику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«</a:t>
            </a:r>
            <a:r>
              <a:rPr lang="uk-UA" sz="1800" dirty="0"/>
              <a:t>є»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але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«</a:t>
            </a:r>
            <a:r>
              <a:rPr lang="uk-UA" sz="1800" dirty="0"/>
              <a:t>не є»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) </a:t>
            </a:r>
            <a:r>
              <a:rPr lang="uk-UA" sz="1800" dirty="0"/>
              <a:t>і, відповідно, оброблятимуться тільки обробником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Правило: Обробники винятків дочірніх класів повинні знаходитися перед обробниками винятків батьківського класу.</a:t>
            </a:r>
          </a:p>
        </p:txBody>
      </p:sp>
    </p:spTree>
    <p:extLst>
      <p:ext uri="{BB962C8B-B14F-4D97-AF65-F5344CB8AC3E}">
        <p14:creationId xmlns:p14="http://schemas.microsoft.com/office/powerpoint/2010/main" val="4293660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Інтерфейсний</a:t>
            </a:r>
            <a:r>
              <a:rPr lang="uk-UA" b="1" dirty="0"/>
              <a:t> клас </a:t>
            </a:r>
            <a:r>
              <a:rPr lang="en-US" b="1" dirty="0"/>
              <a:t>std::exception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Багато класів та операторів зі Стандартної бібліотеки С++ генерують класи-винятки при </a:t>
            </a:r>
            <a:r>
              <a:rPr lang="uk-UA" sz="1800" dirty="0" err="1"/>
              <a:t>збої</a:t>
            </a:r>
            <a:r>
              <a:rPr lang="uk-UA" sz="1800" dirty="0"/>
              <a:t>. Наприклад, оператор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std::string</a:t>
            </a:r>
            <a:r>
              <a:rPr lang="en-US" sz="1800" dirty="0"/>
              <a:t> </a:t>
            </a:r>
            <a:r>
              <a:rPr lang="uk-UA" sz="1800" dirty="0"/>
              <a:t>можуть генерувати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bad_alloc</a:t>
            </a:r>
            <a:r>
              <a:rPr lang="en-US" sz="1800" dirty="0"/>
              <a:t> </a:t>
            </a:r>
            <a:r>
              <a:rPr lang="uk-UA" sz="1800" dirty="0"/>
              <a:t>при нестачі пам’яті. Невдале динамічне приведення типів за допомогою оператора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dynamic_cast</a:t>
            </a:r>
            <a:r>
              <a:rPr lang="en-US" sz="1800" dirty="0"/>
              <a:t> </a:t>
            </a:r>
            <a:r>
              <a:rPr lang="uk-UA" sz="1800" dirty="0"/>
              <a:t>генерує виняток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bad_cast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uk-UA" sz="1800" dirty="0"/>
              <a:t>тощо. Починаючи з </a:t>
            </a:r>
            <a:r>
              <a:rPr lang="en-US" sz="1800" dirty="0"/>
              <a:t>C++14, </a:t>
            </a:r>
            <a:r>
              <a:rPr lang="uk-UA" sz="1800" dirty="0"/>
              <a:t>існує більше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20 класів-винятків</a:t>
            </a:r>
            <a:r>
              <a:rPr lang="uk-UA" sz="1800" dirty="0"/>
              <a:t>, які можуть бути згенеровані, а в </a:t>
            </a:r>
            <a:r>
              <a:rPr lang="en-US" sz="1800" dirty="0"/>
              <a:t>C++17 </a:t>
            </a:r>
            <a:r>
              <a:rPr lang="uk-UA" sz="1800" dirty="0"/>
              <a:t>їх ще більше.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Хорошою новиною є те, що всі ці класи-винятки є дочірніми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std::exception</a:t>
            </a:r>
            <a:r>
              <a:rPr lang="en-US" sz="1800" dirty="0"/>
              <a:t>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std::exception</a:t>
            </a:r>
            <a:r>
              <a:rPr lang="en-US" sz="1800" dirty="0"/>
              <a:t> — </a:t>
            </a:r>
            <a:r>
              <a:rPr lang="uk-UA" sz="1800" b="1" dirty="0">
                <a:highlight>
                  <a:srgbClr val="00FF00"/>
                </a:highlight>
              </a:rPr>
              <a:t>це невеликий </a:t>
            </a:r>
            <a:r>
              <a:rPr lang="uk-UA" sz="1800" b="1" dirty="0" err="1">
                <a:highlight>
                  <a:srgbClr val="00FF00"/>
                </a:highlight>
              </a:rPr>
              <a:t>інтерфейсний</a:t>
            </a:r>
            <a:r>
              <a:rPr lang="uk-UA" sz="1800" b="1" dirty="0">
                <a:highlight>
                  <a:srgbClr val="00FF00"/>
                </a:highlight>
              </a:rPr>
              <a:t> клас, який використовується в якості батьківського класу для будь-якого винятку, який генерується в Стандартній бібліотеці </a:t>
            </a:r>
            <a:r>
              <a:rPr lang="en-US" sz="1800" b="1" dirty="0">
                <a:highlight>
                  <a:srgbClr val="00FF00"/>
                </a:highlight>
              </a:rPr>
              <a:t>C++.</a:t>
            </a:r>
            <a:endParaRPr lang="uk-UA" sz="1800" b="1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67036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Інтерфейсний</a:t>
            </a:r>
            <a:r>
              <a:rPr lang="uk-UA" b="1" dirty="0"/>
              <a:t> клас </a:t>
            </a:r>
            <a:r>
              <a:rPr lang="en-US" b="1" dirty="0"/>
              <a:t>std::exception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більшості випадків, якщо виняток генерується Стандартною бібліотекою С++, то нам все рівно, чи було це невдале виділення, конвертування чи що-небудь інше. Нам досить знати, що сталося щось катастрофічне, через що в нашій програмі стався збій. Завдяки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std::exception</a:t>
            </a:r>
            <a:r>
              <a:rPr lang="en-US" sz="1800" dirty="0"/>
              <a:t> </a:t>
            </a:r>
            <a:r>
              <a:rPr lang="uk-UA" sz="1800" dirty="0"/>
              <a:t>ми можемо налаштувати обробник винятків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std::exception</a:t>
            </a:r>
            <a:r>
              <a:rPr lang="en-US" sz="1800" dirty="0"/>
              <a:t>, </a:t>
            </a:r>
            <a:r>
              <a:rPr lang="uk-UA" sz="1800" dirty="0"/>
              <a:t>який ловитиме і оброблятиме як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std::exception</a:t>
            </a:r>
            <a:r>
              <a:rPr lang="en-US" sz="1800" dirty="0"/>
              <a:t>, </a:t>
            </a:r>
            <a:r>
              <a:rPr lang="uk-UA" sz="1800" dirty="0"/>
              <a:t>так і всі (20+) дочірні йому класи-винятки!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4AAAD-B836-4E5B-BB67-E08DD901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835" y="2543955"/>
            <a:ext cx="6366979" cy="4314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E49300-6B61-4E33-A5F3-EDA6AD49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162" y="6368931"/>
            <a:ext cx="3322608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187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Інтерфейсний</a:t>
            </a:r>
            <a:r>
              <a:rPr lang="uk-UA" b="1" dirty="0"/>
              <a:t> клас </a:t>
            </a:r>
            <a:r>
              <a:rPr lang="en-US" b="1" dirty="0"/>
              <a:t>std::exception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цьому прикладі все досить просто. 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std::exception</a:t>
            </a:r>
            <a:r>
              <a:rPr lang="en-US" sz="1800" dirty="0"/>
              <a:t> </a:t>
            </a:r>
            <a:r>
              <a:rPr lang="uk-UA" sz="1800" dirty="0"/>
              <a:t>є віртуальний метод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what()</a:t>
            </a:r>
            <a:r>
              <a:rPr lang="en-US" sz="1800" dirty="0"/>
              <a:t>, </a:t>
            </a:r>
            <a:r>
              <a:rPr lang="uk-UA" sz="1800" dirty="0"/>
              <a:t>який повертає рядок </a:t>
            </a:r>
            <a:r>
              <a:rPr lang="en-US" sz="1800" dirty="0"/>
              <a:t>C-style </a:t>
            </a:r>
            <a:r>
              <a:rPr lang="uk-UA" sz="1800" dirty="0"/>
              <a:t>з описом винятку. Більшість дочірніх класів </a:t>
            </a:r>
            <a:r>
              <a:rPr lang="uk-UA" sz="1800" dirty="0" err="1"/>
              <a:t>перевизначають</a:t>
            </a:r>
            <a:r>
              <a:rPr lang="uk-UA" sz="1800" dirty="0"/>
              <a:t> функцію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what(), </a:t>
            </a:r>
            <a:r>
              <a:rPr lang="uk-UA" sz="1800" dirty="0"/>
              <a:t>змінюючи це повідомлення. Зверніть увагу, даний рядок </a:t>
            </a:r>
            <a:r>
              <a:rPr lang="en-US" sz="1800" dirty="0"/>
              <a:t>C-style </a:t>
            </a:r>
            <a:r>
              <a:rPr lang="uk-UA" sz="1800" dirty="0"/>
              <a:t>призначений для використання тільки в якості опису.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Іноді нам потрібно буде обробляти певний тип винятків трохи інакше, ніж інші типи винятків. У такому випадку ми можемо додати обробник винятків для цього конкретного типу, а всі інші винятки «перенаправити» в батьківський обробник. Наприклад: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0E9D3-11D4-454E-85B9-D4AC6EFBC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422" y="3323010"/>
            <a:ext cx="7153154" cy="353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704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цьому прикладі винятки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bad_alloc</a:t>
            </a:r>
            <a:r>
              <a:rPr lang="en-US" sz="1800" dirty="0"/>
              <a:t> </a:t>
            </a:r>
            <a:r>
              <a:rPr lang="uk-UA" sz="1800" dirty="0"/>
              <a:t>перехоплюються і обробляються першим обробником. Винятки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std::exception</a:t>
            </a:r>
            <a:r>
              <a:rPr lang="en-US" sz="1800" dirty="0"/>
              <a:t> </a:t>
            </a:r>
            <a:r>
              <a:rPr lang="uk-UA" sz="1800" dirty="0"/>
              <a:t>і всіх інших дочірніх йому класів-винятків обробляються другим обробником.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Такі ієрархії спадкування дозволяють використовувати певні обробники для перехоплення певного типу винятків або для перехоплення одним (батьківським) обробником всієї ієрархії винятків.</a:t>
            </a:r>
          </a:p>
        </p:txBody>
      </p:sp>
    </p:spTree>
    <p:extLst>
      <p:ext uri="{BB962C8B-B14F-4D97-AF65-F5344CB8AC3E}">
        <p14:creationId xmlns:p14="http://schemas.microsoft.com/office/powerpoint/2010/main" val="395576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uk-UA" sz="3600" b="1" dirty="0"/>
              <a:t>Використання стандартних винятків напряму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Ніщо не генерує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std::exception</a:t>
            </a:r>
            <a:r>
              <a:rPr lang="en-US" sz="1800" dirty="0"/>
              <a:t> </a:t>
            </a:r>
            <a:r>
              <a:rPr lang="uk-UA" sz="1800" dirty="0"/>
              <a:t>напряму, і ви також повинні дотримуватися цього правила. Однак, ви можете генерувати винятки інших класів зі Стандартної бібліотеки С++, якщо вони адекватно відображають ваші потреби. Знайти список всіх стандартних класів-винятків зі Стандартної бібліотеки С++ ви можете </a:t>
            </a:r>
            <a:r>
              <a:rPr lang="en-US" sz="1800" dirty="0">
                <a:hlinkClick r:id="rId2"/>
              </a:rPr>
              <a:t>https://ru.cppreference.com/w/cpp/error/exception</a:t>
            </a:r>
            <a:r>
              <a:rPr lang="en-US" sz="1800" dirty="0"/>
              <a:t> 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runtime_error</a:t>
            </a:r>
            <a:r>
              <a:rPr lang="en-US" sz="1800" dirty="0"/>
              <a:t> (</a:t>
            </a:r>
            <a:r>
              <a:rPr lang="uk-UA" sz="1800" dirty="0"/>
              <a:t>знаходиться в заголовку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stdexcept</a:t>
            </a:r>
            <a:r>
              <a:rPr lang="en-US" sz="1800" dirty="0"/>
              <a:t>) </a:t>
            </a:r>
            <a:r>
              <a:rPr lang="uk-UA" sz="1800" dirty="0"/>
              <a:t>є популярним вибором, тому що має загальне ім’я, а конструктор приймає </a:t>
            </a:r>
            <a:r>
              <a:rPr lang="uk-UA" sz="1800" dirty="0" err="1"/>
              <a:t>налаштовуване</a:t>
            </a:r>
            <a:r>
              <a:rPr lang="uk-UA" sz="1800" dirty="0"/>
              <a:t> повідомлення: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B9136-AD1D-40DF-9972-D03FC3176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443" y="3275635"/>
            <a:ext cx="5569111" cy="3582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08ABBA-F28E-4958-A70A-B9D0D13C0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693" y="6400472"/>
            <a:ext cx="3665538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178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Створення власних класів-винятків, дочірніх класу </a:t>
            </a:r>
            <a:r>
              <a:rPr lang="en-US" b="1" dirty="0"/>
              <a:t>std::exception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8124131" cy="6000307"/>
          </a:xfrm>
        </p:spPr>
        <p:txBody>
          <a:bodyPr>
            <a:normAutofit lnSpcReduction="10000"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Звичайно, ви можете створити свої власні класи-винятки, дочірні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std::exception</a:t>
            </a:r>
            <a:r>
              <a:rPr lang="en-US" sz="1800" dirty="0"/>
              <a:t>, </a:t>
            </a:r>
            <a:r>
              <a:rPr lang="uk-UA" sz="1800" dirty="0"/>
              <a:t>і перевизначити віртуальний константний метод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what()</a:t>
            </a:r>
            <a:r>
              <a:rPr lang="en-US" sz="1800" dirty="0"/>
              <a:t>. </a:t>
            </a:r>
            <a:r>
              <a:rPr lang="uk-UA" sz="1800" dirty="0"/>
              <a:t>Ось вищенаведена програма, але вже з класом-винятком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ArrayException</a:t>
            </a:r>
            <a:r>
              <a:rPr lang="en-US" sz="1800" dirty="0"/>
              <a:t>, </a:t>
            </a:r>
            <a:r>
              <a:rPr lang="uk-UA" sz="1800" dirty="0"/>
              <a:t>дочірнім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std::exception</a:t>
            </a:r>
            <a:r>
              <a:rPr lang="en-US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</a:t>
            </a:r>
            <a:r>
              <a:rPr lang="en-US" sz="1800" dirty="0"/>
              <a:t>C++11 </a:t>
            </a:r>
            <a:r>
              <a:rPr lang="uk-UA" sz="1800" dirty="0"/>
              <a:t>до віртуальної функції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what() </a:t>
            </a:r>
            <a:r>
              <a:rPr lang="uk-UA" sz="1800" dirty="0"/>
              <a:t>додали специфікатор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noexcept</a:t>
            </a:r>
            <a:r>
              <a:rPr lang="en-US" sz="1800" dirty="0"/>
              <a:t> (</a:t>
            </a:r>
            <a:r>
              <a:rPr lang="uk-UA" sz="1800" dirty="0"/>
              <a:t>який означає, що функція обіцяє не генерувати винятки самостійно). Отже, в </a:t>
            </a:r>
            <a:r>
              <a:rPr lang="en-US" sz="1800" dirty="0"/>
              <a:t>C++11 </a:t>
            </a:r>
            <a:r>
              <a:rPr lang="uk-UA" sz="1800" dirty="0"/>
              <a:t>і в новіших версіях наше </a:t>
            </a:r>
            <a:r>
              <a:rPr lang="uk-UA" sz="1800" dirty="0" err="1"/>
              <a:t>перевизначення</a:t>
            </a:r>
            <a:r>
              <a:rPr lang="uk-UA" sz="1800" dirty="0"/>
              <a:t> методу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what() </a:t>
            </a:r>
            <a:r>
              <a:rPr lang="uk-UA" sz="1800" dirty="0"/>
              <a:t>також повинно мати специфікатор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noexcept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Вам вирішувати, чи хочете ви створювати свої власні класи-винятки, використовувати класи-винятки зі Стандартної бібліотеки С++ чи писати класи-винятки, дочірні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std::exception</a:t>
            </a:r>
            <a:r>
              <a:rPr lang="en-US" sz="1800" dirty="0"/>
              <a:t>. </a:t>
            </a:r>
            <a:r>
              <a:rPr lang="uk-UA" sz="1800" dirty="0"/>
              <a:t>Все залежить від ваших цілей.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A1F6F-CD53-4A31-BAB9-BC52CFDD6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131" y="0"/>
            <a:ext cx="4067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3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 err="1"/>
              <a:t>Завдання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Напишіть клас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Fraction</a:t>
            </a:r>
            <a:r>
              <a:rPr lang="en-US" sz="1800" dirty="0"/>
              <a:t>, </a:t>
            </a:r>
            <a:r>
              <a:rPr lang="uk-UA" sz="1800" dirty="0"/>
              <a:t>конструктор якого приймає чисельник і знаменник. Якщо користувач передав в якості знаменника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uk-UA" sz="1800" dirty="0"/>
              <a:t>, то генеруйте виняток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runtime_error</a:t>
            </a:r>
            <a:r>
              <a:rPr lang="en-US" sz="1800" dirty="0"/>
              <a:t> (</a:t>
            </a:r>
            <a:r>
              <a:rPr lang="uk-UA" sz="1800" dirty="0"/>
              <a:t>який знаходиться в заголовку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stdexcept</a:t>
            </a:r>
            <a:r>
              <a:rPr lang="en-US" sz="1800" dirty="0"/>
              <a:t>). </a:t>
            </a:r>
            <a:r>
              <a:rPr lang="uk-UA" sz="1800" dirty="0"/>
              <a:t>У функції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 </a:t>
            </a:r>
            <a:r>
              <a:rPr lang="uk-UA" sz="1800" dirty="0"/>
              <a:t>попросіть користувача ввести два цілих числа. Якщо числа, які ввів користувач, коректні, то виводьте створений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Fraction</a:t>
            </a:r>
            <a:r>
              <a:rPr lang="en-US" sz="1800" dirty="0"/>
              <a:t>. </a:t>
            </a:r>
            <a:r>
              <a:rPr lang="uk-UA" sz="1800" dirty="0"/>
              <a:t>Якщо ж числа некоректні, то ви повинні обробити виняток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std::exception</a:t>
            </a:r>
            <a:r>
              <a:rPr lang="en-US" sz="1800" dirty="0"/>
              <a:t> </a:t>
            </a:r>
            <a:r>
              <a:rPr lang="uk-UA" sz="1800" dirty="0"/>
              <a:t>і повідомити користувачеві, що він ввів некоректні дані.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Підказка: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runtime_error</a:t>
            </a:r>
            <a:r>
              <a:rPr lang="en-US" sz="1800" dirty="0"/>
              <a:t> </a:t>
            </a:r>
            <a:r>
              <a:rPr lang="uk-UA" sz="1800" dirty="0"/>
              <a:t>є дочірнім класу-винятку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std::exception</a:t>
            </a:r>
            <a:r>
              <a:rPr lang="en-US" sz="1800" dirty="0"/>
              <a:t>, </a:t>
            </a:r>
            <a:r>
              <a:rPr lang="uk-UA" sz="1800" dirty="0"/>
              <a:t>тому у вас повинен бути тільки один блок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sz="1800" dirty="0"/>
              <a:t>.</a:t>
            </a:r>
            <a:endParaRPr lang="uk-U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448D2-785A-492E-85FD-60C97B2C9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780" y="3846908"/>
            <a:ext cx="7092440" cy="150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88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4DD82-7AB8-42FC-8ABC-1D7C43B96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53" y="-1"/>
            <a:ext cx="3968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98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856182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/>
              <a:t>Коли </a:t>
            </a:r>
            <a:r>
              <a:rPr lang="ru-RU" b="1" dirty="0" err="1"/>
              <a:t>коди</a:t>
            </a:r>
            <a:r>
              <a:rPr lang="ru-RU" b="1" dirty="0"/>
              <a:t> </a:t>
            </a:r>
            <a:r>
              <a:rPr lang="ru-RU" b="1" dirty="0" err="1"/>
              <a:t>повернення</a:t>
            </a:r>
            <a:r>
              <a:rPr lang="ru-RU" b="1" dirty="0"/>
              <a:t> не </a:t>
            </a:r>
            <a:r>
              <a:rPr lang="ru-RU" b="1" dirty="0" err="1"/>
              <a:t>справляються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Зверніть</a:t>
            </a:r>
            <a:r>
              <a:rPr lang="ru-RU" sz="1800" dirty="0"/>
              <a:t> </a:t>
            </a:r>
            <a:r>
              <a:rPr lang="ru-RU" sz="1800" dirty="0" err="1"/>
              <a:t>увагу</a:t>
            </a:r>
            <a:r>
              <a:rPr lang="ru-RU" sz="1800" dirty="0"/>
              <a:t> на те, </a:t>
            </a:r>
            <a:r>
              <a:rPr lang="ru-RU" sz="1800" dirty="0" err="1"/>
              <a:t>що</a:t>
            </a:r>
            <a:r>
              <a:rPr lang="ru-RU" sz="1800" dirty="0"/>
              <a:t> для кожного </a:t>
            </a:r>
            <a:r>
              <a:rPr lang="ru-RU" sz="1800" dirty="0" err="1"/>
              <a:t>виклику</a:t>
            </a:r>
            <a:r>
              <a:rPr lang="ru-RU" sz="1800" dirty="0"/>
              <a:t> </a:t>
            </a:r>
            <a:r>
              <a:rPr lang="ru-RU" sz="1800" dirty="0" err="1"/>
              <a:t>функції</a:t>
            </a:r>
            <a:r>
              <a:rPr lang="ru-RU" sz="1800" dirty="0"/>
              <a:t> </a:t>
            </a:r>
            <a:r>
              <a:rPr lang="ru-RU" sz="1800" dirty="0" err="1"/>
              <a:t>потрібна</a:t>
            </a:r>
            <a:r>
              <a:rPr lang="ru-RU" sz="1800" dirty="0"/>
              <a:t> </a:t>
            </a:r>
            <a:r>
              <a:rPr lang="ru-RU" sz="1800" dirty="0" err="1"/>
              <a:t>перевірка</a:t>
            </a:r>
            <a:r>
              <a:rPr lang="ru-RU" sz="1800" dirty="0"/>
              <a:t> і </a:t>
            </a:r>
            <a:r>
              <a:rPr lang="ru-RU" sz="1800" dirty="0" err="1"/>
              <a:t>повернення</a:t>
            </a:r>
            <a:r>
              <a:rPr lang="ru-RU" sz="1800" dirty="0"/>
              <a:t> поточного стану назад в </a:t>
            </a:r>
            <a:r>
              <a:rPr lang="ru-RU" sz="1800" dirty="0" err="1"/>
              <a:t>caller</a:t>
            </a:r>
            <a:r>
              <a:rPr lang="ru-RU" sz="1800" dirty="0"/>
              <a:t>. </a:t>
            </a:r>
            <a:r>
              <a:rPr lang="ru-RU" sz="1800" dirty="0" err="1"/>
              <a:t>Тепер</a:t>
            </a:r>
            <a:r>
              <a:rPr lang="ru-RU" sz="1800" dirty="0"/>
              <a:t> </a:t>
            </a:r>
            <a:r>
              <a:rPr lang="ru-RU" sz="1800" dirty="0" err="1"/>
              <a:t>уявіть</a:t>
            </a:r>
            <a:r>
              <a:rPr lang="ru-RU" sz="1800" dirty="0"/>
              <a:t>, </a:t>
            </a:r>
            <a:r>
              <a:rPr lang="ru-RU" sz="1800" dirty="0" err="1"/>
              <a:t>якби</a:t>
            </a:r>
            <a:r>
              <a:rPr lang="ru-RU" sz="1800" dirty="0"/>
              <a:t> у нас </a:t>
            </a:r>
            <a:r>
              <a:rPr lang="ru-RU" sz="1800" dirty="0" err="1"/>
              <a:t>було</a:t>
            </a:r>
            <a:r>
              <a:rPr lang="ru-RU" sz="1800" dirty="0"/>
              <a:t> </a:t>
            </a:r>
            <a:r>
              <a:rPr lang="ru-RU" sz="1800" dirty="0" err="1"/>
              <a:t>двадцять</a:t>
            </a:r>
            <a:r>
              <a:rPr lang="ru-RU" sz="1800" dirty="0"/>
              <a:t> </a:t>
            </a:r>
            <a:r>
              <a:rPr lang="ru-RU" sz="1800" dirty="0" err="1"/>
              <a:t>параметрів</a:t>
            </a:r>
            <a:r>
              <a:rPr lang="ru-RU" sz="1800" dirty="0"/>
              <a:t> </a:t>
            </a:r>
            <a:r>
              <a:rPr lang="ru-RU" sz="1800" dirty="0" err="1"/>
              <a:t>різних</a:t>
            </a:r>
            <a:r>
              <a:rPr lang="ru-RU" sz="1800" dirty="0"/>
              <a:t> </a:t>
            </a:r>
            <a:r>
              <a:rPr lang="ru-RU" sz="1800" dirty="0" err="1"/>
              <a:t>типів</a:t>
            </a:r>
            <a:r>
              <a:rPr lang="ru-RU" sz="1800" dirty="0"/>
              <a:t> — нам би </a:t>
            </a:r>
            <a:r>
              <a:rPr lang="ru-RU" sz="1800" dirty="0" err="1"/>
              <a:t>довелося</a:t>
            </a:r>
            <a:r>
              <a:rPr lang="ru-RU" sz="1800" dirty="0"/>
              <a:t> </a:t>
            </a:r>
            <a:r>
              <a:rPr lang="ru-RU" sz="1800" dirty="0" err="1"/>
              <a:t>виконувати</a:t>
            </a:r>
            <a:r>
              <a:rPr lang="ru-RU" sz="1800" dirty="0"/>
              <a:t> </a:t>
            </a:r>
            <a:r>
              <a:rPr lang="ru-RU" sz="1800" dirty="0" err="1"/>
              <a:t>перевірку</a:t>
            </a:r>
            <a:r>
              <a:rPr lang="ru-RU" sz="1800" dirty="0"/>
              <a:t> і </a:t>
            </a:r>
            <a:r>
              <a:rPr lang="ru-RU" sz="1800" dirty="0" err="1"/>
              <a:t>повернення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ERROR_READING_VALUE</a:t>
            </a:r>
            <a:r>
              <a:rPr lang="ru-RU" sz="1800" dirty="0"/>
              <a:t> </a:t>
            </a:r>
            <a:r>
              <a:rPr lang="ru-RU" sz="1800" dirty="0" err="1"/>
              <a:t>двадцять</a:t>
            </a:r>
            <a:r>
              <a:rPr lang="ru-RU" sz="1800" dirty="0"/>
              <a:t> </a:t>
            </a:r>
            <a:r>
              <a:rPr lang="ru-RU" sz="1800" dirty="0" err="1"/>
              <a:t>разів</a:t>
            </a:r>
            <a:r>
              <a:rPr lang="ru-RU" sz="1800" dirty="0"/>
              <a:t>! </a:t>
            </a:r>
            <a:r>
              <a:rPr lang="ru-RU" sz="1800" b="1" dirty="0">
                <a:highlight>
                  <a:srgbClr val="FFFF00"/>
                </a:highlight>
              </a:rPr>
              <a:t>Весь </a:t>
            </a:r>
            <a:r>
              <a:rPr lang="ru-RU" sz="1800" b="1" dirty="0" err="1">
                <a:highlight>
                  <a:srgbClr val="FFFF00"/>
                </a:highlight>
              </a:rPr>
              <a:t>цей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механізм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обробки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помилок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тільки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ускладнює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розуміння</a:t>
            </a:r>
            <a:r>
              <a:rPr lang="ru-RU" sz="1800" b="1" dirty="0">
                <a:highlight>
                  <a:srgbClr val="FFFF00"/>
                </a:highlight>
              </a:rPr>
              <a:t> (</a:t>
            </a:r>
            <a:r>
              <a:rPr lang="ru-RU" sz="1800" b="1" dirty="0" err="1">
                <a:highlight>
                  <a:srgbClr val="FFFF00"/>
                </a:highlight>
              </a:rPr>
              <a:t>читання</a:t>
            </a:r>
            <a:r>
              <a:rPr lang="ru-RU" sz="1800" b="1" dirty="0">
                <a:highlight>
                  <a:srgbClr val="FFFF00"/>
                </a:highlight>
              </a:rPr>
              <a:t>) того, </a:t>
            </a:r>
            <a:r>
              <a:rPr lang="ru-RU" sz="1800" b="1" dirty="0" err="1">
                <a:highlight>
                  <a:srgbClr val="FFFF00"/>
                </a:highlight>
              </a:rPr>
              <a:t>що</a:t>
            </a:r>
            <a:r>
              <a:rPr lang="ru-RU" sz="1800" b="1" dirty="0">
                <a:highlight>
                  <a:srgbClr val="FFFF00"/>
                </a:highlight>
              </a:rPr>
              <a:t> ж </a:t>
            </a:r>
            <a:r>
              <a:rPr lang="ru-RU" sz="1800" b="1" dirty="0" err="1">
                <a:highlight>
                  <a:srgbClr val="FFFF00"/>
                </a:highlight>
              </a:rPr>
              <a:t>насправді</a:t>
            </a:r>
            <a:r>
              <a:rPr lang="ru-RU" sz="1800" b="1" dirty="0">
                <a:highlight>
                  <a:srgbClr val="FFFF00"/>
                </a:highlight>
              </a:rPr>
              <a:t> повинна </a:t>
            </a:r>
            <a:r>
              <a:rPr lang="ru-RU" sz="1800" b="1" dirty="0" err="1">
                <a:highlight>
                  <a:srgbClr val="FFFF00"/>
                </a:highlight>
              </a:rPr>
              <a:t>виконувати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ця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функція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По-четверте</a:t>
            </a:r>
            <a:r>
              <a:rPr lang="ru-RU" sz="1800" dirty="0"/>
              <a:t>, </a:t>
            </a:r>
            <a:r>
              <a:rPr lang="ru-RU" sz="1800" dirty="0" err="1"/>
              <a:t>коди</a:t>
            </a:r>
            <a:r>
              <a:rPr lang="ru-RU" sz="1800" dirty="0"/>
              <a:t> </a:t>
            </a:r>
            <a:r>
              <a:rPr lang="ru-RU" sz="1800" dirty="0" err="1"/>
              <a:t>повернення</a:t>
            </a:r>
            <a:r>
              <a:rPr lang="ru-RU" sz="1800" dirty="0"/>
              <a:t> не </a:t>
            </a:r>
            <a:r>
              <a:rPr lang="ru-RU" sz="1800" dirty="0" err="1"/>
              <a:t>дуже</a:t>
            </a:r>
            <a:r>
              <a:rPr lang="ru-RU" sz="1800" dirty="0"/>
              <a:t> добре </a:t>
            </a:r>
            <a:r>
              <a:rPr lang="ru-RU" sz="1800" dirty="0" err="1"/>
              <a:t>поєднуються</a:t>
            </a:r>
            <a:r>
              <a:rPr lang="ru-RU" sz="1800" dirty="0"/>
              <a:t> з конструкторами.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станеться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ми </a:t>
            </a:r>
            <a:r>
              <a:rPr lang="ru-RU" sz="1800" dirty="0" err="1"/>
              <a:t>створимо</a:t>
            </a:r>
            <a:r>
              <a:rPr lang="ru-RU" sz="1800" dirty="0"/>
              <a:t> </a:t>
            </a:r>
            <a:r>
              <a:rPr lang="ru-RU" sz="1800" dirty="0" err="1"/>
              <a:t>об’єкт</a:t>
            </a:r>
            <a:r>
              <a:rPr lang="ru-RU" sz="1800" dirty="0"/>
              <a:t>, а </a:t>
            </a:r>
            <a:r>
              <a:rPr lang="ru-RU" sz="1800" dirty="0" err="1"/>
              <a:t>всередині</a:t>
            </a:r>
            <a:r>
              <a:rPr lang="ru-RU" sz="1800" dirty="0"/>
              <a:t> конструктора </a:t>
            </a:r>
            <a:r>
              <a:rPr lang="ru-RU" sz="1800" dirty="0" err="1"/>
              <a:t>відбудеться</a:t>
            </a:r>
            <a:r>
              <a:rPr lang="ru-RU" sz="1800" dirty="0"/>
              <a:t> </a:t>
            </a:r>
            <a:r>
              <a:rPr lang="ru-RU" sz="1800" dirty="0" err="1"/>
              <a:t>щось</a:t>
            </a:r>
            <a:r>
              <a:rPr lang="ru-RU" sz="1800" dirty="0"/>
              <a:t> </a:t>
            </a:r>
            <a:r>
              <a:rPr lang="ru-RU" sz="1800" dirty="0" err="1"/>
              <a:t>катастрофічне</a:t>
            </a:r>
            <a:r>
              <a:rPr lang="ru-RU" sz="1800" dirty="0"/>
              <a:t>? </a:t>
            </a:r>
            <a:r>
              <a:rPr lang="ru-RU" sz="1800" b="1" dirty="0" err="1">
                <a:highlight>
                  <a:srgbClr val="00FF00"/>
                </a:highlight>
              </a:rPr>
              <a:t>Конструктори</a:t>
            </a:r>
            <a:r>
              <a:rPr lang="ru-RU" sz="1800" b="1" dirty="0">
                <a:highlight>
                  <a:srgbClr val="00FF00"/>
                </a:highlight>
              </a:rPr>
              <a:t> не </a:t>
            </a:r>
            <a:r>
              <a:rPr lang="ru-RU" sz="1800" b="1" dirty="0" err="1">
                <a:highlight>
                  <a:srgbClr val="00FF00"/>
                </a:highlight>
              </a:rPr>
              <a:t>можуть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використовувати</a:t>
            </a:r>
            <a:r>
              <a:rPr lang="ru-RU" sz="1800" b="1" dirty="0">
                <a:highlight>
                  <a:srgbClr val="00FF00"/>
                </a:highlight>
              </a:rPr>
              <a:t> оператор </a:t>
            </a:r>
            <a:r>
              <a:rPr lang="ru-RU" sz="1800" b="1" dirty="0" err="1">
                <a:highlight>
                  <a:srgbClr val="00FF00"/>
                </a:highlight>
              </a:rPr>
              <a:t>return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dirty="0"/>
              <a:t>для </a:t>
            </a:r>
            <a:r>
              <a:rPr lang="ru-RU" sz="1800" dirty="0" err="1"/>
              <a:t>повернення</a:t>
            </a:r>
            <a:r>
              <a:rPr lang="ru-RU" sz="1800" dirty="0"/>
              <a:t> </a:t>
            </a:r>
            <a:r>
              <a:rPr lang="ru-RU" sz="1800" dirty="0" err="1"/>
              <a:t>індикатора</a:t>
            </a:r>
            <a:r>
              <a:rPr lang="ru-RU" sz="1800" dirty="0"/>
              <a:t> стану, а передача по </a:t>
            </a:r>
            <a:r>
              <a:rPr lang="ru-RU" sz="1800" dirty="0" err="1"/>
              <a:t>посиланню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заподіяти</a:t>
            </a:r>
            <a:r>
              <a:rPr lang="ru-RU" sz="1800" dirty="0"/>
              <a:t> </a:t>
            </a:r>
            <a:r>
              <a:rPr lang="ru-RU" sz="1800" dirty="0" err="1"/>
              <a:t>масу</a:t>
            </a:r>
            <a:r>
              <a:rPr lang="ru-RU" sz="1800" dirty="0"/>
              <a:t> </a:t>
            </a:r>
            <a:r>
              <a:rPr lang="ru-RU" sz="1800" dirty="0" err="1"/>
              <a:t>незручностей</a:t>
            </a:r>
            <a:r>
              <a:rPr lang="ru-RU" sz="1800" dirty="0"/>
              <a:t>, і </a:t>
            </a:r>
            <a:r>
              <a:rPr lang="ru-RU" sz="1800" dirty="0" err="1"/>
              <a:t>її</a:t>
            </a:r>
            <a:r>
              <a:rPr lang="ru-RU" sz="1800" dirty="0"/>
              <a:t> </a:t>
            </a:r>
            <a:r>
              <a:rPr lang="ru-RU" sz="1800" dirty="0" err="1"/>
              <a:t>потрібно</a:t>
            </a:r>
            <a:r>
              <a:rPr lang="ru-RU" sz="1800" dirty="0"/>
              <a:t> явно </a:t>
            </a:r>
            <a:r>
              <a:rPr lang="ru-RU" sz="1800" dirty="0" err="1"/>
              <a:t>перевіряти</a:t>
            </a:r>
            <a:r>
              <a:rPr lang="ru-RU" sz="1800" dirty="0"/>
              <a:t>. </a:t>
            </a:r>
            <a:r>
              <a:rPr lang="ru-RU" sz="1800" dirty="0" err="1"/>
              <a:t>Крім</a:t>
            </a:r>
            <a:r>
              <a:rPr lang="ru-RU" sz="1800" dirty="0"/>
              <a:t> того, </a:t>
            </a:r>
            <a:r>
              <a:rPr lang="ru-RU" sz="1800" dirty="0" err="1"/>
              <a:t>навіть</a:t>
            </a:r>
            <a:r>
              <a:rPr lang="ru-RU" sz="1800" dirty="0"/>
              <a:t> </a:t>
            </a:r>
            <a:r>
              <a:rPr lang="ru-RU" sz="1800" dirty="0" err="1"/>
              <a:t>якщо</a:t>
            </a:r>
            <a:r>
              <a:rPr lang="ru-RU" sz="1800" dirty="0"/>
              <a:t> ми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зробимо</a:t>
            </a:r>
            <a:r>
              <a:rPr lang="ru-RU" sz="1800" dirty="0"/>
              <a:t>, </a:t>
            </a:r>
            <a:r>
              <a:rPr lang="ru-RU" sz="1800" dirty="0" err="1"/>
              <a:t>об’єкт</a:t>
            </a:r>
            <a:r>
              <a:rPr lang="ru-RU" sz="1800" dirty="0"/>
              <a:t> все одно створиться, і “</a:t>
            </a:r>
            <a:r>
              <a:rPr lang="ru-RU" sz="1800" dirty="0" err="1"/>
              <a:t>лікувати</a:t>
            </a:r>
            <a:r>
              <a:rPr lang="ru-RU" sz="1800" dirty="0"/>
              <a:t>” ми </a:t>
            </a:r>
            <a:r>
              <a:rPr lang="ru-RU" sz="1800" dirty="0" err="1"/>
              <a:t>вже</a:t>
            </a:r>
            <a:r>
              <a:rPr lang="ru-RU" sz="1800" dirty="0"/>
              <a:t> </a:t>
            </a:r>
            <a:r>
              <a:rPr lang="ru-RU" sz="1800" dirty="0" err="1"/>
              <a:t>будемо</a:t>
            </a:r>
            <a:r>
              <a:rPr lang="ru-RU" sz="1800" dirty="0"/>
              <a:t> </a:t>
            </a:r>
            <a:r>
              <a:rPr lang="ru-RU" sz="1800" dirty="0" err="1"/>
              <a:t>наслідки</a:t>
            </a:r>
            <a:r>
              <a:rPr lang="ru-RU" sz="1800" dirty="0"/>
              <a:t> (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обробляти</a:t>
            </a:r>
            <a:r>
              <a:rPr lang="ru-RU" sz="1800" dirty="0"/>
              <a:t>,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видаляти</a:t>
            </a:r>
            <a:r>
              <a:rPr lang="ru-RU" sz="1800" dirty="0"/>
              <a:t>).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1411841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80623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5354545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2035857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663798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6811712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61006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5899313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595500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/>
              <a:t>Коли </a:t>
            </a:r>
            <a:r>
              <a:rPr lang="ru-RU" b="1" dirty="0" err="1"/>
              <a:t>коди</a:t>
            </a:r>
            <a:r>
              <a:rPr lang="ru-RU" b="1" dirty="0"/>
              <a:t> </a:t>
            </a:r>
            <a:r>
              <a:rPr lang="ru-RU" b="1" dirty="0" err="1"/>
              <a:t>повернення</a:t>
            </a:r>
            <a:r>
              <a:rPr lang="ru-RU" b="1" dirty="0"/>
              <a:t> не </a:t>
            </a:r>
            <a:r>
              <a:rPr lang="ru-RU" b="1" dirty="0" err="1"/>
              <a:t>справляються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Нарешті</a:t>
            </a:r>
            <a:r>
              <a:rPr lang="ru-RU" sz="1800" dirty="0"/>
              <a:t>, при </a:t>
            </a:r>
            <a:r>
              <a:rPr lang="ru-RU" sz="1800" dirty="0" err="1"/>
              <a:t>поверненні</a:t>
            </a:r>
            <a:r>
              <a:rPr lang="ru-RU" sz="1800" dirty="0"/>
              <a:t> </a:t>
            </a:r>
            <a:r>
              <a:rPr lang="ru-RU" sz="1800" dirty="0" err="1"/>
              <a:t>помилки</a:t>
            </a:r>
            <a:r>
              <a:rPr lang="ru-RU" sz="1800" dirty="0"/>
              <a:t> назад в </a:t>
            </a:r>
            <a:r>
              <a:rPr lang="ru-RU" sz="1800" dirty="0" err="1"/>
              <a:t>caller</a:t>
            </a:r>
            <a:r>
              <a:rPr lang="ru-RU" sz="1800" dirty="0"/>
              <a:t>, сам </a:t>
            </a:r>
            <a:r>
              <a:rPr lang="ru-RU" sz="1800" dirty="0" err="1"/>
              <a:t>caller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не </a:t>
            </a:r>
            <a:r>
              <a:rPr lang="ru-RU" sz="1800" dirty="0" err="1"/>
              <a:t>завжди</a:t>
            </a:r>
            <a:r>
              <a:rPr lang="ru-RU" sz="1800" dirty="0"/>
              <a:t> бути готовим </a:t>
            </a:r>
            <a:r>
              <a:rPr lang="ru-RU" sz="1800" dirty="0" err="1"/>
              <a:t>обробити</a:t>
            </a:r>
            <a:r>
              <a:rPr lang="ru-RU" sz="1800" dirty="0"/>
              <a:t> </a:t>
            </a:r>
            <a:r>
              <a:rPr lang="ru-RU" sz="1800" dirty="0" err="1"/>
              <a:t>цю</a:t>
            </a:r>
            <a:r>
              <a:rPr lang="ru-RU" sz="1800" dirty="0"/>
              <a:t> </a:t>
            </a:r>
            <a:r>
              <a:rPr lang="ru-RU" sz="1800" dirty="0" err="1"/>
              <a:t>помилку</a:t>
            </a:r>
            <a:r>
              <a:rPr lang="ru-RU" sz="1800" dirty="0"/>
              <a:t>.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caller</a:t>
            </a:r>
            <a:r>
              <a:rPr lang="ru-RU" sz="1800" dirty="0"/>
              <a:t> не </a:t>
            </a:r>
            <a:r>
              <a:rPr lang="ru-RU" sz="1800" dirty="0" err="1"/>
              <a:t>хоче</a:t>
            </a:r>
            <a:r>
              <a:rPr lang="ru-RU" sz="1800" dirty="0"/>
              <a:t> </a:t>
            </a:r>
            <a:r>
              <a:rPr lang="ru-RU" sz="1800" dirty="0" err="1"/>
              <a:t>обробляти</a:t>
            </a:r>
            <a:r>
              <a:rPr lang="ru-RU" sz="1800" dirty="0"/>
              <a:t> </a:t>
            </a:r>
            <a:r>
              <a:rPr lang="ru-RU" sz="1800" dirty="0" err="1"/>
              <a:t>помилку</a:t>
            </a:r>
            <a:r>
              <a:rPr lang="ru-RU" sz="1800" dirty="0"/>
              <a:t>, </a:t>
            </a:r>
            <a:r>
              <a:rPr lang="ru-RU" sz="1800" dirty="0" err="1"/>
              <a:t>він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ігнорує</a:t>
            </a:r>
            <a:r>
              <a:rPr lang="ru-RU" sz="1800" dirty="0"/>
              <a:t> </a:t>
            </a:r>
            <a:r>
              <a:rPr lang="ru-RU" sz="1800" dirty="0" err="1"/>
              <a:t>її</a:t>
            </a:r>
            <a:r>
              <a:rPr lang="ru-RU" sz="1800" dirty="0"/>
              <a:t> (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вже</a:t>
            </a:r>
            <a:r>
              <a:rPr lang="ru-RU" sz="1800" dirty="0"/>
              <a:t> погано),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повертає</a:t>
            </a:r>
            <a:r>
              <a:rPr lang="ru-RU" sz="1800" dirty="0"/>
              <a:t> </a:t>
            </a:r>
            <a:r>
              <a:rPr lang="ru-RU" sz="1800" dirty="0" err="1"/>
              <a:t>помилку</a:t>
            </a:r>
            <a:r>
              <a:rPr lang="ru-RU" sz="1800" dirty="0"/>
              <a:t> назад в </a:t>
            </a:r>
            <a:r>
              <a:rPr lang="ru-RU" sz="1800" dirty="0" err="1"/>
              <a:t>функцію</a:t>
            </a:r>
            <a:r>
              <a:rPr lang="ru-RU" sz="1800" dirty="0"/>
              <a:t>, </a:t>
            </a:r>
            <a:r>
              <a:rPr lang="ru-RU" sz="1800" dirty="0" err="1"/>
              <a:t>від</a:t>
            </a:r>
            <a:r>
              <a:rPr lang="ru-RU" sz="1800" dirty="0"/>
              <a:t> </a:t>
            </a:r>
            <a:r>
              <a:rPr lang="ru-RU" sz="1800" dirty="0" err="1"/>
              <a:t>якої</a:t>
            </a:r>
            <a:r>
              <a:rPr lang="ru-RU" sz="1800" dirty="0"/>
              <a:t> </a:t>
            </a:r>
            <a:r>
              <a:rPr lang="ru-RU" sz="1800" dirty="0" err="1"/>
              <a:t>він</a:t>
            </a:r>
            <a:r>
              <a:rPr lang="ru-RU" sz="1800" dirty="0"/>
              <a:t> </a:t>
            </a:r>
            <a:r>
              <a:rPr lang="ru-RU" sz="1800" dirty="0" err="1"/>
              <a:t>її</a:t>
            </a:r>
            <a:r>
              <a:rPr lang="ru-RU" sz="1800" dirty="0"/>
              <a:t> і </a:t>
            </a:r>
            <a:r>
              <a:rPr lang="ru-RU" sz="1800" dirty="0" err="1"/>
              <a:t>отримав</a:t>
            </a:r>
            <a:r>
              <a:rPr lang="ru-RU" sz="1800" dirty="0"/>
              <a:t>. </a:t>
            </a:r>
            <a:r>
              <a:rPr lang="ru-RU" sz="1800" dirty="0" err="1"/>
              <a:t>Це</a:t>
            </a:r>
            <a:r>
              <a:rPr lang="ru-RU" sz="1800" dirty="0"/>
              <a:t> не те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незручно</a:t>
            </a:r>
            <a:r>
              <a:rPr lang="ru-RU" sz="1800" dirty="0"/>
              <a:t>,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призвести</a:t>
            </a:r>
            <a:r>
              <a:rPr lang="ru-RU" sz="1800" dirty="0"/>
              <a:t> до </a:t>
            </a:r>
            <a:r>
              <a:rPr lang="ru-RU" sz="1800" dirty="0" err="1"/>
              <a:t>збою</a:t>
            </a:r>
            <a:r>
              <a:rPr lang="ru-RU" sz="1800" dirty="0"/>
              <a:t> </a:t>
            </a:r>
            <a:r>
              <a:rPr lang="ru-RU" sz="1800" dirty="0" err="1"/>
              <a:t>програми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до </a:t>
            </a:r>
            <a:r>
              <a:rPr lang="ru-RU" sz="1800" dirty="0" err="1"/>
              <a:t>невизначених</a:t>
            </a:r>
            <a:r>
              <a:rPr lang="ru-RU" sz="1800" dirty="0"/>
              <a:t> </a:t>
            </a:r>
            <a:r>
              <a:rPr lang="ru-RU" sz="1800" dirty="0" err="1"/>
              <a:t>результатів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Основна</a:t>
            </a:r>
            <a:r>
              <a:rPr lang="ru-RU" sz="1800" b="1" dirty="0">
                <a:highlight>
                  <a:srgbClr val="00FF00"/>
                </a:highlight>
              </a:rPr>
              <a:t> проблема з кодами </a:t>
            </a:r>
            <a:r>
              <a:rPr lang="ru-RU" sz="1800" b="1" dirty="0" err="1">
                <a:highlight>
                  <a:srgbClr val="00FF00"/>
                </a:highlight>
              </a:rPr>
              <a:t>повернення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полягає</a:t>
            </a:r>
            <a:r>
              <a:rPr lang="ru-RU" sz="1800" b="1" dirty="0">
                <a:highlight>
                  <a:srgbClr val="00FF00"/>
                </a:highlight>
              </a:rPr>
              <a:t> в тому, </a:t>
            </a:r>
            <a:r>
              <a:rPr lang="ru-RU" sz="1800" b="1" dirty="0" err="1">
                <a:highlight>
                  <a:srgbClr val="00FF00"/>
                </a:highlight>
              </a:rPr>
              <a:t>що</a:t>
            </a:r>
            <a:r>
              <a:rPr lang="ru-RU" sz="1800" b="1" dirty="0">
                <a:highlight>
                  <a:srgbClr val="00FF00"/>
                </a:highlight>
              </a:rPr>
              <a:t> вони </a:t>
            </a:r>
            <a:r>
              <a:rPr lang="ru-RU" sz="1800" b="1" dirty="0" err="1">
                <a:highlight>
                  <a:srgbClr val="00FF00"/>
                </a:highlight>
              </a:rPr>
              <a:t>щільно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пов’язані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із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загальним</a:t>
            </a:r>
            <a:r>
              <a:rPr lang="ru-RU" sz="1800" b="1" dirty="0">
                <a:highlight>
                  <a:srgbClr val="00FF00"/>
                </a:highlight>
              </a:rPr>
              <a:t> потоком </a:t>
            </a:r>
            <a:r>
              <a:rPr lang="ru-RU" sz="1800" b="1" dirty="0" err="1">
                <a:highlight>
                  <a:srgbClr val="00FF00"/>
                </a:highlight>
              </a:rPr>
              <a:t>виконання</a:t>
            </a:r>
            <a:r>
              <a:rPr lang="ru-RU" sz="1800" b="1" dirty="0">
                <a:highlight>
                  <a:srgbClr val="00FF00"/>
                </a:highlight>
              </a:rPr>
              <a:t> коду, а </a:t>
            </a:r>
            <a:r>
              <a:rPr lang="ru-RU" sz="1800" b="1" dirty="0" err="1">
                <a:highlight>
                  <a:srgbClr val="00FF00"/>
                </a:highlight>
              </a:rPr>
              <a:t>це</a:t>
            </a:r>
            <a:r>
              <a:rPr lang="ru-RU" sz="1800" b="1" dirty="0">
                <a:highlight>
                  <a:srgbClr val="00FF00"/>
                </a:highlight>
              </a:rPr>
              <a:t>, в свою </a:t>
            </a:r>
            <a:r>
              <a:rPr lang="ru-RU" sz="1800" b="1" dirty="0" err="1">
                <a:highlight>
                  <a:srgbClr val="00FF00"/>
                </a:highlight>
              </a:rPr>
              <a:t>чергу</a:t>
            </a:r>
            <a:r>
              <a:rPr lang="ru-RU" sz="1800" b="1" dirty="0">
                <a:highlight>
                  <a:srgbClr val="00FF00"/>
                </a:highlight>
              </a:rPr>
              <a:t>, </a:t>
            </a:r>
            <a:r>
              <a:rPr lang="ru-RU" sz="1800" b="1" dirty="0" err="1">
                <a:highlight>
                  <a:srgbClr val="00FF00"/>
                </a:highlight>
              </a:rPr>
              <a:t>обмежує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наші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можливості</a:t>
            </a:r>
            <a:r>
              <a:rPr lang="ru-RU" sz="1800" b="1" dirty="0">
                <a:highlight>
                  <a:srgbClr val="00FF00"/>
                </a:highlight>
              </a:rPr>
              <a:t>.</a:t>
            </a:r>
            <a:endParaRPr lang="uk-UA" sz="1800" b="1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27810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Винятки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Обробка винятків якраз і забезпечує механізм, який дозволяє відокремити обробку помилок або інших виняткових обставин від загального потоку виконання коду</a:t>
            </a:r>
            <a:r>
              <a:rPr lang="uk-UA" sz="1800" dirty="0"/>
              <a:t>. Це надає більше свободи в конкретних ситуаціях, зменшуючи при цьому безлад, який створюють коди повернення.</a:t>
            </a:r>
          </a:p>
        </p:txBody>
      </p:sp>
    </p:spTree>
    <p:extLst>
      <p:ext uri="{BB962C8B-B14F-4D97-AF65-F5344CB8AC3E}">
        <p14:creationId xmlns:p14="http://schemas.microsoft.com/office/powerpoint/2010/main" val="4024786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Генерація винятків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Ми постійно використовуємо сигнали в реальному житті для позначення того, що відбулися певні події. Наприклад, під час гри в баскетбол, якщо гравець зробив серйозний фол, то арбітр свистить, і гра зупиняється. Потім йде штрафний кидок. Як тільки штрафний кидок виконано, гра відновлюється.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мові </a:t>
            </a:r>
            <a:r>
              <a:rPr lang="en-US" sz="1800" dirty="0"/>
              <a:t>C++ </a:t>
            </a:r>
            <a:r>
              <a:rPr lang="uk-UA" sz="1800" dirty="0"/>
              <a:t>оператор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</a:t>
            </a:r>
            <a:r>
              <a:rPr lang="en-US" sz="1800" dirty="0"/>
              <a:t> </a:t>
            </a:r>
            <a:r>
              <a:rPr lang="uk-UA" sz="1800" b="1" dirty="0">
                <a:highlight>
                  <a:srgbClr val="00FF00"/>
                </a:highlight>
              </a:rPr>
              <a:t>використовується для сигналізування про виникнення винятку або помилки</a:t>
            </a:r>
            <a:r>
              <a:rPr lang="uk-UA" sz="1800" dirty="0"/>
              <a:t> (аналогія того, коли свистить арбітр). Сигналізування про те, що стався виняток, називається </a:t>
            </a:r>
            <a:r>
              <a:rPr lang="uk-UA" sz="1800" b="1" dirty="0">
                <a:highlight>
                  <a:srgbClr val="00FFFF"/>
                </a:highlight>
              </a:rPr>
              <a:t>генерацією винятку </a:t>
            </a:r>
            <a:r>
              <a:rPr lang="uk-UA" sz="1800" dirty="0"/>
              <a:t>(або “</a:t>
            </a:r>
            <a:r>
              <a:rPr lang="uk-UA" sz="1800" b="1" dirty="0">
                <a:highlight>
                  <a:srgbClr val="00FFFF"/>
                </a:highlight>
              </a:rPr>
              <a:t>викиданням винятку</a:t>
            </a:r>
            <a:r>
              <a:rPr lang="uk-UA" sz="1800" dirty="0"/>
              <a:t>”).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Для використання оператора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</a:t>
            </a:r>
            <a:r>
              <a:rPr lang="en-US" sz="1800" dirty="0"/>
              <a:t> </a:t>
            </a:r>
            <a:r>
              <a:rPr lang="uk-UA" sz="1800" dirty="0"/>
              <a:t>застосовується ключове слово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throw</a:t>
            </a:r>
            <a:r>
              <a:rPr lang="en-US" sz="1800" dirty="0"/>
              <a:t>, </a:t>
            </a:r>
            <a:r>
              <a:rPr lang="uk-UA" sz="1800" dirty="0"/>
              <a:t>а за ним вказується значення будь-якого типу даних, яке ви хочете задіяти, щоб сигналізувати про помилку. Як правило, цим </a:t>
            </a:r>
            <a:r>
              <a:rPr lang="uk-UA" sz="1800" b="1" dirty="0">
                <a:highlight>
                  <a:srgbClr val="00FF00"/>
                </a:highlight>
              </a:rPr>
              <a:t>значенням є код помилки, опис проблеми або спеціальний клас-виняток</a:t>
            </a:r>
            <a:r>
              <a:rPr lang="uk-UA" sz="1800" dirty="0"/>
              <a:t>. Наприклад: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A20F2-FBB5-420D-9A29-D9735050A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767151"/>
            <a:ext cx="12192000" cy="20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512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2206</TotalTime>
  <Words>5087</Words>
  <Application>Microsoft Office PowerPoint</Application>
  <PresentationFormat>Widescreen</PresentationFormat>
  <Paragraphs>298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Consolas</vt:lpstr>
      <vt:lpstr>Tahoma</vt:lpstr>
      <vt:lpstr>Тема Office</vt:lpstr>
      <vt:lpstr>Винятки. Навіщо вони потрібні?</vt:lpstr>
      <vt:lpstr>Коли коди повернення не справляються</vt:lpstr>
      <vt:lpstr>Коли коди повернення не справляються</vt:lpstr>
      <vt:lpstr>Коли коди повернення не справляються</vt:lpstr>
      <vt:lpstr>Коли коди повернення не справляються</vt:lpstr>
      <vt:lpstr>Коли коди повернення не справляються</vt:lpstr>
      <vt:lpstr>Коли коди повернення не справляються</vt:lpstr>
      <vt:lpstr>Винятки</vt:lpstr>
      <vt:lpstr>Генерація винятків</vt:lpstr>
      <vt:lpstr>Пошук винятків</vt:lpstr>
      <vt:lpstr>Обробка винятків</vt:lpstr>
      <vt:lpstr>Обробка винятків</vt:lpstr>
      <vt:lpstr>Обробка винятків</vt:lpstr>
      <vt:lpstr>Використання throw, try і catch разом</vt:lpstr>
      <vt:lpstr>Використання throw, try і catch разом</vt:lpstr>
      <vt:lpstr>Резюмуємо</vt:lpstr>
      <vt:lpstr>Винятки обробляються негайно</vt:lpstr>
      <vt:lpstr>Ще один приклад</vt:lpstr>
      <vt:lpstr>_</vt:lpstr>
      <vt:lpstr>Що зазвичай роблять блоки catch?</vt:lpstr>
      <vt:lpstr>Генерація винятків за межами блоку try</vt:lpstr>
      <vt:lpstr>_</vt:lpstr>
      <vt:lpstr>Генерація винятків за межами блоку try</vt:lpstr>
      <vt:lpstr>Генерація винятків за межами блоку try</vt:lpstr>
      <vt:lpstr>Генерація винятків за межами блоку try</vt:lpstr>
      <vt:lpstr>Ще один приклад розкручування стеку</vt:lpstr>
      <vt:lpstr>_</vt:lpstr>
      <vt:lpstr>_</vt:lpstr>
      <vt:lpstr>_</vt:lpstr>
      <vt:lpstr>_</vt:lpstr>
      <vt:lpstr>Неспіймані винятки і обробники catch-all</vt:lpstr>
      <vt:lpstr>Неспіймані винятки і обробники catch-all</vt:lpstr>
      <vt:lpstr>Обробники всіх типів винятків</vt:lpstr>
      <vt:lpstr>_</vt:lpstr>
      <vt:lpstr>_</vt:lpstr>
      <vt:lpstr>Використання обробника catch-all в функції main()</vt:lpstr>
      <vt:lpstr>Специфікації винятків</vt:lpstr>
      <vt:lpstr>Специфікації винятків</vt:lpstr>
      <vt:lpstr>_</vt:lpstr>
      <vt:lpstr>Винятки в перевантаженні операторів</vt:lpstr>
      <vt:lpstr>Винятки в перевантаженні операторів</vt:lpstr>
      <vt:lpstr>Коли конструктори зазнають невдачі</vt:lpstr>
      <vt:lpstr>Класи-винятки</vt:lpstr>
      <vt:lpstr>Класи-винятки</vt:lpstr>
      <vt:lpstr>_</vt:lpstr>
      <vt:lpstr>_</vt:lpstr>
      <vt:lpstr>Винятки і Спадкування</vt:lpstr>
      <vt:lpstr>Винятки і Спадкування</vt:lpstr>
      <vt:lpstr>_</vt:lpstr>
      <vt:lpstr>_</vt:lpstr>
      <vt:lpstr>Інтерфейсний клас std::exception</vt:lpstr>
      <vt:lpstr>Інтерфейсний клас std::exception</vt:lpstr>
      <vt:lpstr>Інтерфейсний клас std::exception</vt:lpstr>
      <vt:lpstr>_</vt:lpstr>
      <vt:lpstr>Використання стандартних винятків напряму</vt:lpstr>
      <vt:lpstr>Створення власних класів-винятків, дочірніх класу std::exception</vt:lpstr>
      <vt:lpstr>Завдання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Введення в вебдизайн</dc:title>
  <dc:creator>Alexander</dc:creator>
  <cp:lastModifiedBy>Alexander Vereshchagin</cp:lastModifiedBy>
  <cp:revision>137</cp:revision>
  <dcterms:created xsi:type="dcterms:W3CDTF">2021-08-19T17:51:13Z</dcterms:created>
  <dcterms:modified xsi:type="dcterms:W3CDTF">2024-04-17T15:24:09Z</dcterms:modified>
</cp:coreProperties>
</file>